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343" r:id="rId5"/>
    <p:sldId id="2147474124" r:id="rId6"/>
    <p:sldId id="2147474143" r:id="rId7"/>
    <p:sldId id="2147474176" r:id="rId8"/>
    <p:sldId id="2147474175" r:id="rId9"/>
    <p:sldId id="2147474155" r:id="rId10"/>
    <p:sldId id="2147474205" r:id="rId11"/>
    <p:sldId id="2147474159" r:id="rId12"/>
    <p:sldId id="2147474178" r:id="rId13"/>
    <p:sldId id="2147474188" r:id="rId14"/>
    <p:sldId id="2147474164" r:id="rId15"/>
    <p:sldId id="2147474172" r:id="rId16"/>
    <p:sldId id="2147474173" r:id="rId17"/>
    <p:sldId id="2147474179" r:id="rId18"/>
    <p:sldId id="2147474189" r:id="rId19"/>
    <p:sldId id="2147474180" r:id="rId20"/>
    <p:sldId id="2147474181" r:id="rId21"/>
    <p:sldId id="2147474182" r:id="rId22"/>
    <p:sldId id="2147474183" r:id="rId23"/>
    <p:sldId id="2147474191" r:id="rId24"/>
    <p:sldId id="2147474194" r:id="rId25"/>
    <p:sldId id="2147474203" r:id="rId26"/>
    <p:sldId id="2147474170" r:id="rId27"/>
    <p:sldId id="2147474202" r:id="rId28"/>
    <p:sldId id="2147474171" r:id="rId29"/>
    <p:sldId id="2147474201" r:id="rId30"/>
    <p:sldId id="2147474165" r:id="rId31"/>
    <p:sldId id="2147474204" r:id="rId32"/>
    <p:sldId id="2147474199" r:id="rId33"/>
    <p:sldId id="2147474200" r:id="rId34"/>
    <p:sldId id="315"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7BC207-B225-6E51-57AF-F061B3EF60F0}" name="Renee Roland" initials="RR" userId="S::Renee.Roland@fcc.gov::598d22f3-716b-4526-b223-bfd06ddad0a5" providerId="AD"/>
  <p188:author id="{95FAEA47-0172-2BB5-CF8B-8F9920F3B724}" name="Zack DiLeo" initials="ZD" userId="Zack DiLeo" providerId="None"/>
  <p188:author id="{CF93B561-ED07-96BC-5819-0895E3759133}" name="Gerard Williams" initials="GW" userId="S::gerard.williams@fcc.gov::9058f7e7-c0ce-4f99-a269-d83f076bb9ac" providerId="AD"/>
  <p188:author id="{84304D75-8210-063F-5E50-F3DFA2E1E6A4}" name="David Furth" initials="DF" userId="S::David.Furth@fcc.gov::373b31b3-fd7e-42e6-8570-fabb289cabff" providerId="AD"/>
  <p188:author id="{2725D382-FD6A-AC80-C226-40B7713DF16F}" name="Bridgette Gomez" initials="BG" userId="S::bridgette.gomez@fcc.gov::cbf6e368-47f4-42a7-b39e-6761db387365" providerId="AD"/>
  <p188:author id="{F4D7D084-877C-C007-E2ED-E56009F957FB}" name="Bridgette Gomez" initials="BG" userId="S::Bridgette.Gomez@fcc.gov::cbf6e368-47f4-42a7-b39e-6761db387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99"/>
    <a:srgbClr val="FF6600"/>
    <a:srgbClr val="CC99FF"/>
    <a:srgbClr val="DEA900"/>
    <a:srgbClr val="FF3399"/>
    <a:srgbClr val="FF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530" autoAdjust="0"/>
  </p:normalViewPr>
  <p:slideViewPr>
    <p:cSldViewPr snapToGrid="0">
      <p:cViewPr varScale="1">
        <p:scale>
          <a:sx n="101" d="100"/>
          <a:sy n="101" d="100"/>
        </p:scale>
        <p:origin x="-1524" y="-90"/>
      </p:cViewPr>
      <p:guideLst>
        <p:guide orient="horz" pos="2136"/>
        <p:guide pos="3840"/>
      </p:guideLst>
    </p:cSldViewPr>
  </p:slideViewPr>
  <p:notesTextViewPr>
    <p:cViewPr>
      <p:scale>
        <a:sx n="1" d="1"/>
        <a:sy n="1" d="1"/>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uchanan" userId="703abfb9d0c2d258" providerId="LiveId" clId="{3384803F-A318-48F2-A599-D2E1F0CA0700}"/>
    <pc:docChg chg="modSld">
      <pc:chgData name="David Buchanan" userId="703abfb9d0c2d258" providerId="LiveId" clId="{3384803F-A318-48F2-A599-D2E1F0CA0700}" dt="2025-08-18T23:02:57.610" v="2" actId="1076"/>
      <pc:docMkLst>
        <pc:docMk/>
      </pc:docMkLst>
      <pc:sldChg chg="modSp">
        <pc:chgData name="David Buchanan" userId="703abfb9d0c2d258" providerId="LiveId" clId="{3384803F-A318-48F2-A599-D2E1F0CA0700}" dt="2025-08-18T23:02:57.610" v="2" actId="1076"/>
        <pc:sldMkLst>
          <pc:docMk/>
          <pc:sldMk cId="2745934561" sldId="343"/>
        </pc:sldMkLst>
        <pc:spChg chg="mod">
          <ac:chgData name="David Buchanan" userId="703abfb9d0c2d258" providerId="LiveId" clId="{3384803F-A318-48F2-A599-D2E1F0CA0700}" dt="2025-08-18T23:02:57.610" v="2" actId="1076"/>
          <ac:spMkLst>
            <pc:docMk/>
            <pc:sldMk cId="2745934561" sldId="343"/>
            <ac:spMk id="12" creationId="{970AC076-C434-915B-5213-1B69EBEFA971}"/>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fccoffice-my.sharepoint.com/personal/rachel_wehr_fcc_gov1/Documents/LegacyNDrive/My%20Documents/Projects/911%20Team/Fee%20Diversion/Fee%20Report%20Data%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9290933137708"/>
          <c:y val="9.8201654861534135E-2"/>
          <c:w val="0.83954414368916097"/>
          <c:h val="0.72815903316748531"/>
        </c:manualLayout>
      </c:layout>
      <c:lineChart>
        <c:grouping val="standard"/>
        <c:varyColors val="0"/>
        <c:ser>
          <c:idx val="0"/>
          <c:order val="0"/>
          <c:tx>
            <c:strRef>
              <c:f>Sheet1!$A$2</c:f>
              <c:strCache>
                <c:ptCount val="1"/>
                <c:pt idx="0">
                  <c:v>Wireline</c:v>
                </c:pt>
              </c:strCache>
            </c:strRef>
          </c:tx>
          <c:spPr>
            <a:ln w="50800" cap="rnd">
              <a:solidFill>
                <a:schemeClr val="accent1"/>
              </a:solidFill>
              <a:round/>
            </a:ln>
            <a:effectLst/>
          </c:spPr>
          <c:marker>
            <c:symbol val="circle"/>
            <c:size val="5"/>
            <c:spPr>
              <a:solidFill>
                <a:schemeClr val="accent1"/>
              </a:solidFill>
              <a:ln w="9525">
                <a:solidFill>
                  <a:schemeClr val="accent1"/>
                </a:solidFill>
              </a:ln>
              <a:effectLst/>
            </c:spPr>
          </c:marker>
          <c:cat>
            <c:numRef>
              <c:f>Sheet1!$B$1:$J$1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Sheet1!$B$2:$J$2</c:f>
              <c:numCache>
                <c:formatCode>#,##0</c:formatCode>
                <c:ptCount val="9"/>
                <c:pt idx="0">
                  <c:v>41529538</c:v>
                </c:pt>
                <c:pt idx="1">
                  <c:v>39153539</c:v>
                </c:pt>
                <c:pt idx="2">
                  <c:v>39494900</c:v>
                </c:pt>
                <c:pt idx="3">
                  <c:v>37222668</c:v>
                </c:pt>
                <c:pt idx="4">
                  <c:v>32854138</c:v>
                </c:pt>
                <c:pt idx="5">
                  <c:v>28174704</c:v>
                </c:pt>
                <c:pt idx="6">
                  <c:v>27413942</c:v>
                </c:pt>
                <c:pt idx="7">
                  <c:v>20793627</c:v>
                </c:pt>
                <c:pt idx="8">
                  <c:v>21194035</c:v>
                </c:pt>
              </c:numCache>
            </c:numRef>
          </c:val>
          <c:smooth val="0"/>
          <c:extLst xmlns:c16r2="http://schemas.microsoft.com/office/drawing/2015/06/chart">
            <c:ext xmlns:c16="http://schemas.microsoft.com/office/drawing/2014/chart" uri="{C3380CC4-5D6E-409C-BE32-E72D297353CC}">
              <c16:uniqueId val="{00000000-E3F1-4530-B311-2D48F9A87DDB}"/>
            </c:ext>
          </c:extLst>
        </c:ser>
        <c:ser>
          <c:idx val="1"/>
          <c:order val="1"/>
          <c:tx>
            <c:strRef>
              <c:f>Sheet1!$A$3</c:f>
              <c:strCache>
                <c:ptCount val="1"/>
                <c:pt idx="0">
                  <c:v>Wireless</c:v>
                </c:pt>
              </c:strCache>
            </c:strRef>
          </c:tx>
          <c:spPr>
            <a:ln w="50800" cap="rnd">
              <a:solidFill>
                <a:schemeClr val="accent2"/>
              </a:solidFill>
              <a:round/>
            </a:ln>
            <a:effectLst/>
          </c:spPr>
          <c:marker>
            <c:symbol val="circle"/>
            <c:size val="5"/>
            <c:spPr>
              <a:noFill/>
              <a:ln w="9525">
                <a:solidFill>
                  <a:schemeClr val="accent2"/>
                </a:solidFill>
              </a:ln>
              <a:effectLst/>
            </c:spPr>
          </c:marker>
          <c:cat>
            <c:numRef>
              <c:f>Sheet1!$B$1:$J$1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Sheet1!$B$3:$J$3</c:f>
              <c:numCache>
                <c:formatCode>#,##0</c:formatCode>
                <c:ptCount val="9"/>
                <c:pt idx="0">
                  <c:v>135788462</c:v>
                </c:pt>
                <c:pt idx="1">
                  <c:v>156031576</c:v>
                </c:pt>
                <c:pt idx="2">
                  <c:v>153404008</c:v>
                </c:pt>
                <c:pt idx="3">
                  <c:v>155231318</c:v>
                </c:pt>
                <c:pt idx="4">
                  <c:v>149605690</c:v>
                </c:pt>
                <c:pt idx="5">
                  <c:v>151971715</c:v>
                </c:pt>
                <c:pt idx="6">
                  <c:v>152708044</c:v>
                </c:pt>
                <c:pt idx="7">
                  <c:v>148952960</c:v>
                </c:pt>
                <c:pt idx="8">
                  <c:v>157999298</c:v>
                </c:pt>
              </c:numCache>
            </c:numRef>
          </c:val>
          <c:smooth val="0"/>
          <c:extLst xmlns:c16r2="http://schemas.microsoft.com/office/drawing/2015/06/chart">
            <c:ext xmlns:c16="http://schemas.microsoft.com/office/drawing/2014/chart" uri="{C3380CC4-5D6E-409C-BE32-E72D297353CC}">
              <c16:uniqueId val="{00000001-E3F1-4530-B311-2D48F9A87DDB}"/>
            </c:ext>
          </c:extLst>
        </c:ser>
        <c:ser>
          <c:idx val="2"/>
          <c:order val="2"/>
          <c:tx>
            <c:strRef>
              <c:f>Sheet1!$A$4</c:f>
              <c:strCache>
                <c:ptCount val="1"/>
                <c:pt idx="0">
                  <c:v>VoIP</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cat>
            <c:numRef>
              <c:f>Sheet1!$B$1:$J$1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Sheet1!$B$4:$J$4</c:f>
              <c:numCache>
                <c:formatCode>#,##0</c:formatCode>
                <c:ptCount val="9"/>
                <c:pt idx="0">
                  <c:v>3876172</c:v>
                </c:pt>
                <c:pt idx="1">
                  <c:v>5085324</c:v>
                </c:pt>
                <c:pt idx="2">
                  <c:v>5661055</c:v>
                </c:pt>
                <c:pt idx="3">
                  <c:v>7666958</c:v>
                </c:pt>
                <c:pt idx="4">
                  <c:v>8400666</c:v>
                </c:pt>
                <c:pt idx="5">
                  <c:v>9555349</c:v>
                </c:pt>
                <c:pt idx="6">
                  <c:v>9379756</c:v>
                </c:pt>
                <c:pt idx="7">
                  <c:v>9975654</c:v>
                </c:pt>
                <c:pt idx="8">
                  <c:v>12262577</c:v>
                </c:pt>
              </c:numCache>
            </c:numRef>
          </c:val>
          <c:smooth val="0"/>
          <c:extLst xmlns:c16r2="http://schemas.microsoft.com/office/drawing/2015/06/chart">
            <c:ext xmlns:c16="http://schemas.microsoft.com/office/drawing/2014/chart" uri="{C3380CC4-5D6E-409C-BE32-E72D297353CC}">
              <c16:uniqueId val="{00000002-E3F1-4530-B311-2D48F9A87DDB}"/>
            </c:ext>
          </c:extLst>
        </c:ser>
        <c:ser>
          <c:idx val="4"/>
          <c:order val="3"/>
          <c:tx>
            <c:strRef>
              <c:f>Sheet1!$A$6</c:f>
              <c:strCache>
                <c:ptCount val="1"/>
                <c:pt idx="0">
                  <c:v>Other</c:v>
                </c:pt>
              </c:strCache>
            </c:strRef>
          </c:tx>
          <c:spPr>
            <a:ln w="50800" cap="rnd">
              <a:solidFill>
                <a:schemeClr val="accent5"/>
              </a:solidFill>
              <a:round/>
            </a:ln>
            <a:effectLst/>
          </c:spPr>
          <c:marker>
            <c:symbol val="circle"/>
            <c:size val="5"/>
            <c:spPr>
              <a:solidFill>
                <a:schemeClr val="accent5"/>
              </a:solidFill>
              <a:ln w="9525">
                <a:solidFill>
                  <a:schemeClr val="accent5"/>
                </a:solidFill>
              </a:ln>
              <a:effectLst/>
            </c:spPr>
          </c:marker>
          <c:cat>
            <c:numRef>
              <c:f>Sheet1!$B$1:$J$1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Sheet1!$B$6:$J$6</c:f>
              <c:numCache>
                <c:formatCode>#,##0</c:formatCode>
                <c:ptCount val="9"/>
                <c:pt idx="0">
                  <c:v>968569</c:v>
                </c:pt>
                <c:pt idx="1">
                  <c:v>4876992</c:v>
                </c:pt>
                <c:pt idx="2">
                  <c:v>2353291</c:v>
                </c:pt>
                <c:pt idx="3">
                  <c:v>8907760</c:v>
                </c:pt>
                <c:pt idx="4">
                  <c:v>9197518</c:v>
                </c:pt>
                <c:pt idx="5">
                  <c:v>4635321</c:v>
                </c:pt>
                <c:pt idx="6">
                  <c:v>7930729</c:v>
                </c:pt>
                <c:pt idx="7">
                  <c:v>8174052</c:v>
                </c:pt>
                <c:pt idx="8">
                  <c:v>7635721</c:v>
                </c:pt>
              </c:numCache>
            </c:numRef>
          </c:val>
          <c:smooth val="0"/>
          <c:extLst xmlns:c16r2="http://schemas.microsoft.com/office/drawing/2015/06/chart">
            <c:ext xmlns:c16="http://schemas.microsoft.com/office/drawing/2014/chart" uri="{C3380CC4-5D6E-409C-BE32-E72D297353CC}">
              <c16:uniqueId val="{00000003-E3F1-4530-B311-2D48F9A87DDB}"/>
            </c:ext>
          </c:extLst>
        </c:ser>
        <c:dLbls>
          <c:showLegendKey val="0"/>
          <c:showVal val="0"/>
          <c:showCatName val="0"/>
          <c:showSerName val="0"/>
          <c:showPercent val="0"/>
          <c:showBubbleSize val="0"/>
        </c:dLbls>
        <c:marker val="1"/>
        <c:smooth val="0"/>
        <c:axId val="185112832"/>
        <c:axId val="185123200"/>
      </c:lineChart>
      <c:catAx>
        <c:axId val="18511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360000" spcFirstLastPara="1" vertOverflow="ellipsis"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85123200"/>
        <c:crosses val="autoZero"/>
        <c:auto val="1"/>
        <c:lblAlgn val="ctr"/>
        <c:lblOffset val="100"/>
        <c:noMultiLvlLbl val="0"/>
      </c:catAx>
      <c:valAx>
        <c:axId val="185123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85112832"/>
        <c:crosses val="autoZero"/>
        <c:crossBetween val="between"/>
        <c:dispUnits>
          <c:builtInUnit val="millions"/>
          <c:dispUnitsLbl>
            <c:layout/>
            <c:tx>
              <c:rich>
                <a:bodyPr rot="-54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r>
                    <a:rPr lang="en-US"/>
                    <a:t>Number of Calls in Millions</a:t>
                  </a:r>
                </a:p>
              </c:rich>
            </c:tx>
            <c:spPr>
              <a:noFill/>
              <a:ln>
                <a:noFill/>
              </a:ln>
              <a:effectLst/>
            </c:spPr>
          </c:dispUnitsLbl>
        </c:dispUnits>
      </c:valAx>
      <c:spPr>
        <a:noFill/>
        <a:ln>
          <a:noFill/>
        </a:ln>
        <a:effectLst/>
      </c:spPr>
    </c:plotArea>
    <c:legend>
      <c:legendPos val="b"/>
      <c:layout>
        <c:manualLayout>
          <c:xMode val="edge"/>
          <c:yMode val="edge"/>
          <c:x val="0.22382845724547942"/>
          <c:y val="3.2093406293474069E-2"/>
          <c:w val="0.63160211181063952"/>
          <c:h val="4.20190738056128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8F8F8"/>
    </a:solidFill>
    <a:ln>
      <a:noFill/>
    </a:ln>
    <a:effectLst>
      <a:outerShdw blurRad="50800" dist="38100" dir="8100000" algn="tr" rotWithShape="0">
        <a:prstClr val="black">
          <a:alpha val="40000"/>
        </a:prstClr>
      </a:outerShdw>
    </a:effectLst>
  </c:spPr>
  <c:txPr>
    <a:bodyPr/>
    <a:lstStyle/>
    <a:p>
      <a:pPr>
        <a:defRPr sz="1600">
          <a:solidFill>
            <a:schemeClr val="tx1"/>
          </a:solidFill>
          <a:latin typeface="Cambria" panose="02040503050406030204" pitchFamily="18" charset="0"/>
          <a:ea typeface="Cambria" panose="020405030504060302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5F04438-870B-4423-ABD0-AD3CF5BC8052}" type="datetimeFigureOut">
              <a:rPr lang="en-US" smtClean="0"/>
              <a:t>8/21/2025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A2C87FB-A0E6-4C33-9C47-F98C03144B42}" type="slidenum">
              <a:rPr lang="en-US" smtClean="0"/>
              <a:t>‹#›</a:t>
            </a:fld>
            <a:endParaRPr lang="en-US" dirty="0"/>
          </a:p>
        </p:txBody>
      </p:sp>
    </p:spTree>
    <p:extLst>
      <p:ext uri="{BB962C8B-B14F-4D97-AF65-F5344CB8AC3E}">
        <p14:creationId xmlns:p14="http://schemas.microsoft.com/office/powerpoint/2010/main" val="247757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C87FB-A0E6-4C33-9C47-F98C03144B42}" type="slidenum">
              <a:rPr lang="en-US" smtClean="0"/>
              <a:t>2</a:t>
            </a:fld>
            <a:endParaRPr lang="en-US" dirty="0"/>
          </a:p>
        </p:txBody>
      </p:sp>
    </p:spTree>
    <p:extLst>
      <p:ext uri="{BB962C8B-B14F-4D97-AF65-F5344CB8AC3E}">
        <p14:creationId xmlns:p14="http://schemas.microsoft.com/office/powerpoint/2010/main" val="24801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E7571D-A6FF-6889-3D4D-25B08D4A5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9714309-9E27-87EE-9274-CBB6E9604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87C141A-9713-49DA-6D28-8E9BEFA4C3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E550DD2-DDFD-1CC7-288E-44A30D878CFD}"/>
              </a:ext>
            </a:extLst>
          </p:cNvPr>
          <p:cNvSpPr>
            <a:spLocks noGrp="1"/>
          </p:cNvSpPr>
          <p:nvPr>
            <p:ph type="sldNum" sz="quarter" idx="5"/>
          </p:nvPr>
        </p:nvSpPr>
        <p:spPr/>
        <p:txBody>
          <a:bodyPr/>
          <a:lstStyle/>
          <a:p>
            <a:fld id="{9A2C87FB-A0E6-4C33-9C47-F98C03144B42}" type="slidenum">
              <a:rPr lang="en-US" smtClean="0"/>
              <a:t>16</a:t>
            </a:fld>
            <a:endParaRPr lang="en-US" dirty="0"/>
          </a:p>
        </p:txBody>
      </p:sp>
    </p:spTree>
    <p:extLst>
      <p:ext uri="{BB962C8B-B14F-4D97-AF65-F5344CB8AC3E}">
        <p14:creationId xmlns:p14="http://schemas.microsoft.com/office/powerpoint/2010/main" val="128066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245006-0748-2E74-C159-A5759A1D1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F71E201-92C5-5F33-2456-6FC1E9C3E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4B3C7983-D212-7DED-46DD-3D4E8BD66D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688650BD-C550-E36C-4310-BC455BF03418}"/>
              </a:ext>
            </a:extLst>
          </p:cNvPr>
          <p:cNvSpPr>
            <a:spLocks noGrp="1"/>
          </p:cNvSpPr>
          <p:nvPr>
            <p:ph type="sldNum" sz="quarter" idx="5"/>
          </p:nvPr>
        </p:nvSpPr>
        <p:spPr/>
        <p:txBody>
          <a:bodyPr/>
          <a:lstStyle/>
          <a:p>
            <a:fld id="{9A2C87FB-A0E6-4C33-9C47-F98C03144B42}" type="slidenum">
              <a:rPr lang="en-US" smtClean="0"/>
              <a:t>17</a:t>
            </a:fld>
            <a:endParaRPr lang="en-US" dirty="0"/>
          </a:p>
        </p:txBody>
      </p:sp>
    </p:spTree>
    <p:extLst>
      <p:ext uri="{BB962C8B-B14F-4D97-AF65-F5344CB8AC3E}">
        <p14:creationId xmlns:p14="http://schemas.microsoft.com/office/powerpoint/2010/main" val="1460968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014C71-1336-66E9-829A-88540C7D2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6531ABC-7CF9-6459-01FF-14665A323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2B3A47F-683A-B1BC-FFEA-DDFF866D26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5A58215C-F3F3-6CE0-5610-44F0C1A24E4C}"/>
              </a:ext>
            </a:extLst>
          </p:cNvPr>
          <p:cNvSpPr>
            <a:spLocks noGrp="1"/>
          </p:cNvSpPr>
          <p:nvPr>
            <p:ph type="sldNum" sz="quarter" idx="5"/>
          </p:nvPr>
        </p:nvSpPr>
        <p:spPr/>
        <p:txBody>
          <a:bodyPr/>
          <a:lstStyle/>
          <a:p>
            <a:fld id="{9A2C87FB-A0E6-4C33-9C47-F98C03144B42}" type="slidenum">
              <a:rPr lang="en-US" smtClean="0"/>
              <a:t>18</a:t>
            </a:fld>
            <a:endParaRPr lang="en-US" dirty="0"/>
          </a:p>
        </p:txBody>
      </p:sp>
    </p:spTree>
    <p:extLst>
      <p:ext uri="{BB962C8B-B14F-4D97-AF65-F5344CB8AC3E}">
        <p14:creationId xmlns:p14="http://schemas.microsoft.com/office/powerpoint/2010/main" val="200027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A9D06E-5DBD-5AE0-407C-79EE1FF6E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EADB709-0115-092C-9976-21A93094D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42D8DE8-886F-F7BE-5452-D1AF37DA3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E5BD4C8D-8923-6EAF-1D5A-D5887F611B86}"/>
              </a:ext>
            </a:extLst>
          </p:cNvPr>
          <p:cNvSpPr>
            <a:spLocks noGrp="1"/>
          </p:cNvSpPr>
          <p:nvPr>
            <p:ph type="sldNum" sz="quarter" idx="5"/>
          </p:nvPr>
        </p:nvSpPr>
        <p:spPr/>
        <p:txBody>
          <a:bodyPr/>
          <a:lstStyle/>
          <a:p>
            <a:fld id="{9A2C87FB-A0E6-4C33-9C47-F98C03144B42}" type="slidenum">
              <a:rPr lang="en-US" smtClean="0"/>
              <a:t>19</a:t>
            </a:fld>
            <a:endParaRPr lang="en-US" dirty="0"/>
          </a:p>
        </p:txBody>
      </p:sp>
    </p:spTree>
    <p:extLst>
      <p:ext uri="{BB962C8B-B14F-4D97-AF65-F5344CB8AC3E}">
        <p14:creationId xmlns:p14="http://schemas.microsoft.com/office/powerpoint/2010/main" val="133646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F9B1F58-69E4-C742-0841-8B43893F1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6D3D582-42C2-1CE0-3E44-B6EB8024C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51063D8-B238-9D83-249C-58B3E746A7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7E07A581-E2DD-7213-0AAF-A1A8BC4929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94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9FF119-94CC-EEE3-76E3-CC1CB9285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F458CA2-E94F-5D92-4D63-24582AA62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4C6F8574-4A64-FC7D-A463-FF69AEB4A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C70274F-ECD1-8166-1917-F6C1312009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74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D5641A-BA06-D447-81DE-3531D3940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7A7B227-90E6-346E-0285-2740797CE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6F9B6C7-78C8-E31D-9BC5-5523B9DB60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669C4021-82C5-ABA9-AEC6-0E05614E5D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46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5EA131-FAE0-A920-9BE2-885C5BCA5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5616B17-9DB1-F626-1B54-92331DB18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1297694-0AF5-147D-71E2-AA36F321AE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5E26152-51E4-9F8C-2398-5CB2248BB2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16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E81EE9-F667-F4EB-7D86-D190C11FE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A4159BE-5F29-8290-0AA8-11FE79458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89330CB-889D-2C89-2BB8-DD5109EFB1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0B15673A-6A8C-2158-E519-1A0D5E9F57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64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2B66AA-AE98-B1ED-DFE3-5BAAFF788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D5B85A7-DB9D-7E88-DB95-3149D123B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916C967-32A0-58F3-9452-3D20A2E885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9FE4764-A7CB-02BF-F58B-A8242150F5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1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C87FB-A0E6-4C33-9C47-F98C03144B42}" type="slidenum">
              <a:rPr lang="en-US" smtClean="0"/>
              <a:t>4</a:t>
            </a:fld>
            <a:endParaRPr lang="en-US" dirty="0"/>
          </a:p>
        </p:txBody>
      </p:sp>
    </p:spTree>
    <p:extLst>
      <p:ext uri="{BB962C8B-B14F-4D97-AF65-F5344CB8AC3E}">
        <p14:creationId xmlns:p14="http://schemas.microsoft.com/office/powerpoint/2010/main" val="1843129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2659A0-ACBB-4D98-A79B-08348D479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57FA54B-4B1D-7579-CFF2-DB083C739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CE41D4D-F17D-9E0D-416E-C96F661F1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48C06C1A-3FB2-6704-1DC1-3893527E7B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83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76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A7E7468-5AC2-419F-23BC-1CDE14380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81B5230-FFDD-3BB4-4B19-9CFC5879C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C043FF2-8D8E-405F-D323-5AEAB91DD8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51BF6A7-7FBF-CCBD-6992-3092F9A571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369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883041-EF95-1331-F140-64857831E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290E781-282A-7305-D238-0D278E9D0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F8D8021-B34A-F313-3A63-F9AD055EA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A8D44D91-3D4D-2F77-268C-9083274EC3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077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C0FAB1-0FCE-A529-6F44-AB8FC9394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82E8BF3-C3EE-D35D-B0B4-77D52C2406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E519F9D-07FE-73F6-E8A9-041F84CF10CB}"/>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xmlns="" id="{33D1A755-0679-F585-B21E-1877AF93BD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C87FB-A0E6-4C33-9C47-F98C03144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99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C87FB-A0E6-4C33-9C47-F98C03144B42}" type="slidenum">
              <a:rPr lang="en-US" smtClean="0"/>
              <a:t>6</a:t>
            </a:fld>
            <a:endParaRPr lang="en-US" dirty="0"/>
          </a:p>
        </p:txBody>
      </p:sp>
    </p:spTree>
    <p:extLst>
      <p:ext uri="{BB962C8B-B14F-4D97-AF65-F5344CB8AC3E}">
        <p14:creationId xmlns:p14="http://schemas.microsoft.com/office/powerpoint/2010/main" val="376529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Last Updated 7/25, 2.25pm</a:t>
            </a:r>
          </a:p>
        </p:txBody>
      </p:sp>
      <p:sp>
        <p:nvSpPr>
          <p:cNvPr id="4" name="Slide Number Placeholder 3"/>
          <p:cNvSpPr>
            <a:spLocks noGrp="1"/>
          </p:cNvSpPr>
          <p:nvPr>
            <p:ph type="sldNum" sz="quarter" idx="5"/>
          </p:nvPr>
        </p:nvSpPr>
        <p:spPr/>
        <p:txBody>
          <a:bodyPr/>
          <a:lstStyle/>
          <a:p>
            <a:fld id="{9A2C87FB-A0E6-4C33-9C47-F98C03144B42}" type="slidenum">
              <a:rPr lang="en-US" smtClean="0"/>
              <a:t>7</a:t>
            </a:fld>
            <a:endParaRPr lang="en-US" dirty="0"/>
          </a:p>
        </p:txBody>
      </p:sp>
    </p:spTree>
    <p:extLst>
      <p:ext uri="{BB962C8B-B14F-4D97-AF65-F5344CB8AC3E}">
        <p14:creationId xmlns:p14="http://schemas.microsoft.com/office/powerpoint/2010/main" val="81836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C87FB-A0E6-4C33-9C47-F98C03144B42}" type="slidenum">
              <a:rPr lang="en-US" smtClean="0"/>
              <a:t>11</a:t>
            </a:fld>
            <a:endParaRPr lang="en-US" dirty="0"/>
          </a:p>
        </p:txBody>
      </p:sp>
    </p:spTree>
    <p:extLst>
      <p:ext uri="{BB962C8B-B14F-4D97-AF65-F5344CB8AC3E}">
        <p14:creationId xmlns:p14="http://schemas.microsoft.com/office/powerpoint/2010/main" val="53125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E14B86-12DF-8158-469C-5BA66AC4D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6E29CAC-56DD-50D1-9582-212D2850A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B9E6FB8-AA65-D582-BC1A-EE3A3422D0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3418589-4ECA-3395-567E-6F39EEB73043}"/>
              </a:ext>
            </a:extLst>
          </p:cNvPr>
          <p:cNvSpPr>
            <a:spLocks noGrp="1"/>
          </p:cNvSpPr>
          <p:nvPr>
            <p:ph type="sldNum" sz="quarter" idx="5"/>
          </p:nvPr>
        </p:nvSpPr>
        <p:spPr/>
        <p:txBody>
          <a:bodyPr/>
          <a:lstStyle/>
          <a:p>
            <a:fld id="{9A2C87FB-A0E6-4C33-9C47-F98C03144B42}" type="slidenum">
              <a:rPr lang="en-US" smtClean="0"/>
              <a:t>12</a:t>
            </a:fld>
            <a:endParaRPr lang="en-US" dirty="0"/>
          </a:p>
        </p:txBody>
      </p:sp>
    </p:spTree>
    <p:extLst>
      <p:ext uri="{BB962C8B-B14F-4D97-AF65-F5344CB8AC3E}">
        <p14:creationId xmlns:p14="http://schemas.microsoft.com/office/powerpoint/2010/main" val="26806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F9B1F58-69E4-C742-0841-8B43893F1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6D3D582-42C2-1CE0-3E44-B6EB8024C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51063D8-B238-9D83-249C-58B3E746A7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7E07A581-E2DD-7213-0AAF-A1A8BC49299A}"/>
              </a:ext>
            </a:extLst>
          </p:cNvPr>
          <p:cNvSpPr>
            <a:spLocks noGrp="1"/>
          </p:cNvSpPr>
          <p:nvPr>
            <p:ph type="sldNum" sz="quarter" idx="5"/>
          </p:nvPr>
        </p:nvSpPr>
        <p:spPr/>
        <p:txBody>
          <a:bodyPr/>
          <a:lstStyle/>
          <a:p>
            <a:fld id="{9A2C87FB-A0E6-4C33-9C47-F98C03144B42}" type="slidenum">
              <a:rPr lang="en-US" smtClean="0"/>
              <a:t>13</a:t>
            </a:fld>
            <a:endParaRPr lang="en-US" dirty="0"/>
          </a:p>
        </p:txBody>
      </p:sp>
    </p:spTree>
    <p:extLst>
      <p:ext uri="{BB962C8B-B14F-4D97-AF65-F5344CB8AC3E}">
        <p14:creationId xmlns:p14="http://schemas.microsoft.com/office/powerpoint/2010/main" val="324794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81DD7E-3336-4D5F-7F6A-7297B65CC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4C498A7-CB80-29A9-FCA6-C0C93DAFA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02FF42D-A558-22B2-FB33-C5071B81A2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5B1E681-6AF8-9913-5264-F6672451736E}"/>
              </a:ext>
            </a:extLst>
          </p:cNvPr>
          <p:cNvSpPr>
            <a:spLocks noGrp="1"/>
          </p:cNvSpPr>
          <p:nvPr>
            <p:ph type="sldNum" sz="quarter" idx="5"/>
          </p:nvPr>
        </p:nvSpPr>
        <p:spPr/>
        <p:txBody>
          <a:bodyPr/>
          <a:lstStyle/>
          <a:p>
            <a:fld id="{9A2C87FB-A0E6-4C33-9C47-F98C03144B42}" type="slidenum">
              <a:rPr lang="en-US" smtClean="0"/>
              <a:t>14</a:t>
            </a:fld>
            <a:endParaRPr lang="en-US" dirty="0"/>
          </a:p>
        </p:txBody>
      </p:sp>
    </p:spTree>
    <p:extLst>
      <p:ext uri="{BB962C8B-B14F-4D97-AF65-F5344CB8AC3E}">
        <p14:creationId xmlns:p14="http://schemas.microsoft.com/office/powerpoint/2010/main" val="35295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6E8DC0E-2B0F-2944-7119-53534B16F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5B99718-9A5E-A1BC-45E5-9AEECBAEA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9D66CBE-E616-34D5-9323-1BA61FAF7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3750D15-61F2-2144-81B4-0A5111C187AA}"/>
              </a:ext>
            </a:extLst>
          </p:cNvPr>
          <p:cNvSpPr>
            <a:spLocks noGrp="1"/>
          </p:cNvSpPr>
          <p:nvPr>
            <p:ph type="sldNum" sz="quarter" idx="5"/>
          </p:nvPr>
        </p:nvSpPr>
        <p:spPr/>
        <p:txBody>
          <a:bodyPr/>
          <a:lstStyle/>
          <a:p>
            <a:fld id="{9A2C87FB-A0E6-4C33-9C47-F98C03144B42}" type="slidenum">
              <a:rPr lang="en-US" smtClean="0"/>
              <a:t>15</a:t>
            </a:fld>
            <a:endParaRPr lang="en-US" dirty="0"/>
          </a:p>
        </p:txBody>
      </p:sp>
    </p:spTree>
    <p:extLst>
      <p:ext uri="{BB962C8B-B14F-4D97-AF65-F5344CB8AC3E}">
        <p14:creationId xmlns:p14="http://schemas.microsoft.com/office/powerpoint/2010/main" val="248865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D1018-F621-24C2-D8A3-FC73D7DEA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A03751D-638D-C0B1-8490-AA9AC8520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F66F07-A593-AC8F-6E4A-A1FAE69A0FD3}"/>
              </a:ext>
            </a:extLst>
          </p:cNvPr>
          <p:cNvSpPr>
            <a:spLocks noGrp="1"/>
          </p:cNvSpPr>
          <p:nvPr>
            <p:ph type="dt" sz="half" idx="10"/>
          </p:nvPr>
        </p:nvSpPr>
        <p:spPr/>
        <p:txBody>
          <a:bodyPr/>
          <a:lstStyle/>
          <a:p>
            <a:fld id="{B596207A-386B-4CEE-92B5-0DEADAD5B1B1}" type="datetime1">
              <a:rPr lang="en-US" smtClean="0"/>
              <a:t>8/21/2025</a:t>
            </a:fld>
            <a:endParaRPr lang="en-US" dirty="0"/>
          </a:p>
        </p:txBody>
      </p:sp>
      <p:sp>
        <p:nvSpPr>
          <p:cNvPr id="5" name="Footer Placeholder 4">
            <a:extLst>
              <a:ext uri="{FF2B5EF4-FFF2-40B4-BE49-F238E27FC236}">
                <a16:creationId xmlns:a16="http://schemas.microsoft.com/office/drawing/2014/main" xmlns="" id="{7B31F42F-F9C0-A7C1-1299-656384F58C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7B3B06B-73D0-0771-9BA5-A287260ABC76}"/>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628342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FA6B5-04C7-21A1-7DCE-61BB74ACF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287667-1E5E-5924-742E-A564D4B4B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90F4EA-A3D6-DED1-4268-CCB0399ACD44}"/>
              </a:ext>
            </a:extLst>
          </p:cNvPr>
          <p:cNvSpPr>
            <a:spLocks noGrp="1"/>
          </p:cNvSpPr>
          <p:nvPr>
            <p:ph type="dt" sz="half" idx="10"/>
          </p:nvPr>
        </p:nvSpPr>
        <p:spPr/>
        <p:txBody>
          <a:bodyPr/>
          <a:lstStyle/>
          <a:p>
            <a:fld id="{96B505CF-A8AB-4F9A-9D44-646D6A0E1B54}" type="datetime1">
              <a:rPr lang="en-US" smtClean="0"/>
              <a:t>8/21/2025</a:t>
            </a:fld>
            <a:endParaRPr lang="en-US" dirty="0"/>
          </a:p>
        </p:txBody>
      </p:sp>
      <p:sp>
        <p:nvSpPr>
          <p:cNvPr id="5" name="Footer Placeholder 4">
            <a:extLst>
              <a:ext uri="{FF2B5EF4-FFF2-40B4-BE49-F238E27FC236}">
                <a16:creationId xmlns:a16="http://schemas.microsoft.com/office/drawing/2014/main" xmlns="" id="{C7DF2F9A-4F43-73FA-DF95-55DC73D054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B93F3F4-3EA1-14CE-61E4-35C25C69469A}"/>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9484278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403BA5-1D6F-E945-35C4-E81C142F6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E92B27B-C74B-005D-EE88-42CC8CC6DC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694A36-C09F-E2C9-A907-9B4500A33CB4}"/>
              </a:ext>
            </a:extLst>
          </p:cNvPr>
          <p:cNvSpPr>
            <a:spLocks noGrp="1"/>
          </p:cNvSpPr>
          <p:nvPr>
            <p:ph type="dt" sz="half" idx="10"/>
          </p:nvPr>
        </p:nvSpPr>
        <p:spPr/>
        <p:txBody>
          <a:bodyPr/>
          <a:lstStyle/>
          <a:p>
            <a:fld id="{9C83D70A-CDAC-4D8C-89D1-1CA900EED5F7}" type="datetime1">
              <a:rPr lang="en-US" smtClean="0"/>
              <a:t>8/21/2025</a:t>
            </a:fld>
            <a:endParaRPr lang="en-US" dirty="0"/>
          </a:p>
        </p:txBody>
      </p:sp>
      <p:sp>
        <p:nvSpPr>
          <p:cNvPr id="5" name="Footer Placeholder 4">
            <a:extLst>
              <a:ext uri="{FF2B5EF4-FFF2-40B4-BE49-F238E27FC236}">
                <a16:creationId xmlns:a16="http://schemas.microsoft.com/office/drawing/2014/main" xmlns="" id="{A0AA28EA-B0ED-4CB7-A20E-5F16757A09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AA38668-9551-C0C7-6C69-1BB76A43E85A}"/>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3360254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3AF16-CAF1-4427-A039-EB8CE6905317}"/>
              </a:ext>
            </a:extLst>
          </p:cNvPr>
          <p:cNvSpPr>
            <a:spLocks noGrp="1"/>
          </p:cNvSpPr>
          <p:nvPr>
            <p:ph type="title" hasCustomPrompt="1"/>
          </p:nvPr>
        </p:nvSpPr>
        <p:spPr>
          <a:xfrm>
            <a:off x="345016" y="342900"/>
            <a:ext cx="11582400" cy="601844"/>
          </a:xfrm>
        </p:spPr>
        <p:txBody>
          <a:bodyPr>
            <a:normAutofit/>
          </a:bodyPr>
          <a:lstStyle>
            <a:lvl1pPr>
              <a:defRPr sz="3600"/>
            </a:lvl1pPr>
          </a:lstStyle>
          <a:p>
            <a:r>
              <a:rPr lang="en-US"/>
              <a:t>Click to edit master title style</a:t>
            </a:r>
          </a:p>
        </p:txBody>
      </p:sp>
      <p:sp>
        <p:nvSpPr>
          <p:cNvPr id="13" name="Text Placeholder 12">
            <a:extLst>
              <a:ext uri="{FF2B5EF4-FFF2-40B4-BE49-F238E27FC236}">
                <a16:creationId xmlns:a16="http://schemas.microsoft.com/office/drawing/2014/main" xmlns="" id="{5CFBD22E-DF38-BF4D-8746-8DE9DFD2C58D}"/>
              </a:ext>
            </a:extLst>
          </p:cNvPr>
          <p:cNvSpPr>
            <a:spLocks noGrp="1"/>
          </p:cNvSpPr>
          <p:nvPr>
            <p:ph type="body" sz="quarter" idx="10"/>
          </p:nvPr>
        </p:nvSpPr>
        <p:spPr>
          <a:xfrm>
            <a:off x="344488" y="982663"/>
            <a:ext cx="11582400" cy="604837"/>
          </a:xfrm>
        </p:spPr>
        <p:txBody>
          <a:bodyPr>
            <a:noAutofit/>
          </a:bodyPr>
          <a:lstStyle>
            <a:lvl1pPr marL="0" indent="0">
              <a:buNone/>
              <a:defRPr sz="1600"/>
            </a:lvl1pPr>
          </a:lstStyle>
          <a:p>
            <a:pPr lvl="0"/>
            <a:r>
              <a:rPr lang="en-US"/>
              <a:t>Click to edit Master text styles</a:t>
            </a:r>
          </a:p>
        </p:txBody>
      </p:sp>
      <p:sp>
        <p:nvSpPr>
          <p:cNvPr id="4" name="Footer Placeholder 10">
            <a:extLst>
              <a:ext uri="{FF2B5EF4-FFF2-40B4-BE49-F238E27FC236}">
                <a16:creationId xmlns:a16="http://schemas.microsoft.com/office/drawing/2014/main" xmlns="" id="{8EDF33CE-9C5F-10E1-7D76-CB759B7EE353}"/>
              </a:ext>
            </a:extLst>
          </p:cNvPr>
          <p:cNvSpPr>
            <a:spLocks noGrp="1"/>
          </p:cNvSpPr>
          <p:nvPr>
            <p:ph type="ftr" sz="quarter" idx="3"/>
          </p:nvPr>
        </p:nvSpPr>
        <p:spPr>
          <a:xfrm>
            <a:off x="4038600" y="6492875"/>
            <a:ext cx="4114800" cy="365125"/>
          </a:xfrm>
          <a:prstGeom prst="rect">
            <a:avLst/>
          </a:prstGeom>
        </p:spPr>
        <p:txBody>
          <a:bodyPr anchor="b"/>
          <a:lstStyle>
            <a:lvl1pPr algn="l">
              <a:defRPr sz="1000"/>
            </a:lvl1pPr>
          </a:lstStyle>
          <a:p>
            <a:endParaRPr lang="en-US" dirty="0"/>
          </a:p>
        </p:txBody>
      </p:sp>
    </p:spTree>
    <p:extLst>
      <p:ext uri="{BB962C8B-B14F-4D97-AF65-F5344CB8AC3E}">
        <p14:creationId xmlns:p14="http://schemas.microsoft.com/office/powerpoint/2010/main" val="5499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13407562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B48EB9-1E80-8B7F-3793-CA592BF4EDE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BC14CE6D-F68E-943D-F55F-84C16558614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xmlns="" id="{64E36C18-4A3D-EEA6-B728-8CCF50F5C730}"/>
              </a:ext>
            </a:extLst>
          </p:cNvPr>
          <p:cNvSpPr>
            <a:spLocks noGrp="1"/>
          </p:cNvSpPr>
          <p:nvPr>
            <p:ph type="sldNum" sz="quarter" idx="11"/>
          </p:nvPr>
        </p:nvSpPr>
        <p:spPr/>
        <p:txBody>
          <a:bodyPr/>
          <a:lstStyle/>
          <a:p>
            <a:fld id="{C7965B67-537A-D742-8730-7F9EFDD64E21}" type="slidenum">
              <a:rPr lang="en-US" smtClean="0"/>
              <a:pPr/>
              <a:t>‹#›</a:t>
            </a:fld>
            <a:endParaRPr lang="en-US" dirty="0"/>
          </a:p>
        </p:txBody>
      </p:sp>
    </p:spTree>
    <p:extLst>
      <p:ext uri="{BB962C8B-B14F-4D97-AF65-F5344CB8AC3E}">
        <p14:creationId xmlns:p14="http://schemas.microsoft.com/office/powerpoint/2010/main" val="328038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1EEB1-E5C8-0748-99C3-F3823F02A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3F79B0B-DE4C-BC56-F550-B9E3DE051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B9EE52-723E-A282-56B0-6AD12785CBB3}"/>
              </a:ext>
            </a:extLst>
          </p:cNvPr>
          <p:cNvSpPr>
            <a:spLocks noGrp="1"/>
          </p:cNvSpPr>
          <p:nvPr>
            <p:ph type="dt" sz="half" idx="10"/>
          </p:nvPr>
        </p:nvSpPr>
        <p:spPr/>
        <p:txBody>
          <a:bodyPr/>
          <a:lstStyle/>
          <a:p>
            <a:fld id="{187A0C31-C5E2-458E-9768-497CAA9A50B0}" type="datetime1">
              <a:rPr lang="en-US" smtClean="0"/>
              <a:t>8/21/2025</a:t>
            </a:fld>
            <a:endParaRPr lang="en-US" dirty="0"/>
          </a:p>
        </p:txBody>
      </p:sp>
      <p:sp>
        <p:nvSpPr>
          <p:cNvPr id="5" name="Footer Placeholder 4">
            <a:extLst>
              <a:ext uri="{FF2B5EF4-FFF2-40B4-BE49-F238E27FC236}">
                <a16:creationId xmlns:a16="http://schemas.microsoft.com/office/drawing/2014/main" xmlns="" id="{DAAA5370-1F14-3CD8-D207-06218612BB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F396C9C-C811-2ABD-AD94-238902E4D164}"/>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29396687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94BDD-3B3B-4177-E876-87B9B502E6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70A5ADB-A9A6-7921-6A99-50B34D4D57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4E1224-1DD7-068B-CE00-51872B14354E}"/>
              </a:ext>
            </a:extLst>
          </p:cNvPr>
          <p:cNvSpPr>
            <a:spLocks noGrp="1"/>
          </p:cNvSpPr>
          <p:nvPr>
            <p:ph type="dt" sz="half" idx="10"/>
          </p:nvPr>
        </p:nvSpPr>
        <p:spPr/>
        <p:txBody>
          <a:bodyPr/>
          <a:lstStyle/>
          <a:p>
            <a:fld id="{A06A3EED-585C-4293-9236-61FE4C36B36B}" type="datetime1">
              <a:rPr lang="en-US" smtClean="0"/>
              <a:t>8/21/2025</a:t>
            </a:fld>
            <a:endParaRPr lang="en-US" dirty="0"/>
          </a:p>
        </p:txBody>
      </p:sp>
      <p:sp>
        <p:nvSpPr>
          <p:cNvPr id="5" name="Footer Placeholder 4">
            <a:extLst>
              <a:ext uri="{FF2B5EF4-FFF2-40B4-BE49-F238E27FC236}">
                <a16:creationId xmlns:a16="http://schemas.microsoft.com/office/drawing/2014/main" xmlns="" id="{3645148B-B2ED-D464-12F3-0C3D739DAB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59BE3BF-8896-7419-3516-12306DA8979F}"/>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7062220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1B7AD-06EA-0EE2-13E3-A95EFBE5F6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792E26-B7FD-FE8A-4544-435E3B0734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723196-3D4B-C674-37C4-13BC0199CB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CFE0290-72E9-5C7F-0879-5F13743A1030}"/>
              </a:ext>
            </a:extLst>
          </p:cNvPr>
          <p:cNvSpPr>
            <a:spLocks noGrp="1"/>
          </p:cNvSpPr>
          <p:nvPr>
            <p:ph type="dt" sz="half" idx="10"/>
          </p:nvPr>
        </p:nvSpPr>
        <p:spPr/>
        <p:txBody>
          <a:bodyPr/>
          <a:lstStyle/>
          <a:p>
            <a:fld id="{F0418EAD-BF5F-429D-8B44-616B51FE311C}" type="datetime1">
              <a:rPr lang="en-US" smtClean="0"/>
              <a:t>8/21/2025</a:t>
            </a:fld>
            <a:endParaRPr lang="en-US" dirty="0"/>
          </a:p>
        </p:txBody>
      </p:sp>
      <p:sp>
        <p:nvSpPr>
          <p:cNvPr id="6" name="Footer Placeholder 5">
            <a:extLst>
              <a:ext uri="{FF2B5EF4-FFF2-40B4-BE49-F238E27FC236}">
                <a16:creationId xmlns:a16="http://schemas.microsoft.com/office/drawing/2014/main" xmlns="" id="{ECD2E225-AA6B-512D-71B8-9FADBE39C1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1EC9971-BB0E-EE32-E246-86DC95C29824}"/>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2731506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821BB-0C36-0E93-1B3C-8515539A60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6BA0F4-AEA5-8EE3-293A-A4C5730D4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6D0FE65-EBFD-3CC8-CA74-1BECC6BE07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8753600-DEA0-B499-9262-0B4E79D2F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B8F9F30-1852-F87F-7542-70C070798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2466274-440C-BAF4-D807-EE612F3F230E}"/>
              </a:ext>
            </a:extLst>
          </p:cNvPr>
          <p:cNvSpPr>
            <a:spLocks noGrp="1"/>
          </p:cNvSpPr>
          <p:nvPr>
            <p:ph type="dt" sz="half" idx="10"/>
          </p:nvPr>
        </p:nvSpPr>
        <p:spPr/>
        <p:txBody>
          <a:bodyPr/>
          <a:lstStyle/>
          <a:p>
            <a:fld id="{AAA29322-9EE1-424A-A605-C01243AA355F}" type="datetime1">
              <a:rPr lang="en-US" smtClean="0"/>
              <a:t>8/21/2025</a:t>
            </a:fld>
            <a:endParaRPr lang="en-US" dirty="0"/>
          </a:p>
        </p:txBody>
      </p:sp>
      <p:sp>
        <p:nvSpPr>
          <p:cNvPr id="8" name="Footer Placeholder 7">
            <a:extLst>
              <a:ext uri="{FF2B5EF4-FFF2-40B4-BE49-F238E27FC236}">
                <a16:creationId xmlns:a16="http://schemas.microsoft.com/office/drawing/2014/main" xmlns="" id="{C6467F05-3403-B6C6-5FBF-A6580D88CB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5D80641D-1CA7-F5C7-6855-DAE1BDCD1817}"/>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22814859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45B9B-619F-7D8C-B215-F4DBC13357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CB8DC88-CA6B-05F2-8679-17C2C6A65D5B}"/>
              </a:ext>
            </a:extLst>
          </p:cNvPr>
          <p:cNvSpPr>
            <a:spLocks noGrp="1"/>
          </p:cNvSpPr>
          <p:nvPr>
            <p:ph type="dt" sz="half" idx="10"/>
          </p:nvPr>
        </p:nvSpPr>
        <p:spPr/>
        <p:txBody>
          <a:bodyPr/>
          <a:lstStyle/>
          <a:p>
            <a:fld id="{8AAC5A25-3A6D-49CC-9AE0-6C626BA63FF0}" type="datetime1">
              <a:rPr lang="en-US" smtClean="0"/>
              <a:t>8/21/2025</a:t>
            </a:fld>
            <a:endParaRPr lang="en-US" dirty="0"/>
          </a:p>
        </p:txBody>
      </p:sp>
      <p:sp>
        <p:nvSpPr>
          <p:cNvPr id="4" name="Footer Placeholder 3">
            <a:extLst>
              <a:ext uri="{FF2B5EF4-FFF2-40B4-BE49-F238E27FC236}">
                <a16:creationId xmlns:a16="http://schemas.microsoft.com/office/drawing/2014/main" xmlns="" id="{55B988C7-2F0F-B478-2575-ED2EC7AEB2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8B6B133-C985-6F14-50DC-EFCA8B40B275}"/>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5879507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D39228B-3730-8A5D-E268-A5325B92ED2E}"/>
              </a:ext>
            </a:extLst>
          </p:cNvPr>
          <p:cNvSpPr>
            <a:spLocks noGrp="1"/>
          </p:cNvSpPr>
          <p:nvPr>
            <p:ph type="dt" sz="half" idx="10"/>
          </p:nvPr>
        </p:nvSpPr>
        <p:spPr/>
        <p:txBody>
          <a:bodyPr/>
          <a:lstStyle/>
          <a:p>
            <a:fld id="{83564C7A-F963-4539-A75B-84D141498DBC}" type="datetime1">
              <a:rPr lang="en-US" smtClean="0"/>
              <a:t>8/21/2025</a:t>
            </a:fld>
            <a:endParaRPr lang="en-US" dirty="0"/>
          </a:p>
        </p:txBody>
      </p:sp>
      <p:sp>
        <p:nvSpPr>
          <p:cNvPr id="3" name="Footer Placeholder 2">
            <a:extLst>
              <a:ext uri="{FF2B5EF4-FFF2-40B4-BE49-F238E27FC236}">
                <a16:creationId xmlns:a16="http://schemas.microsoft.com/office/drawing/2014/main" xmlns="" id="{BDF04E65-7F54-98D1-363B-7A353886E1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4083198-5E70-B67A-3660-EBDCC819A207}"/>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11107627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18D87-FE45-9DD9-CA6D-5A3C12A69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2FAFC00-969F-EB4B-7754-5527A53F7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8A1B4E6-2B36-FB19-CDC8-B78EE40AD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20F779-32D1-4B59-3EAB-5D2B51CA2FBE}"/>
              </a:ext>
            </a:extLst>
          </p:cNvPr>
          <p:cNvSpPr>
            <a:spLocks noGrp="1"/>
          </p:cNvSpPr>
          <p:nvPr>
            <p:ph type="dt" sz="half" idx="10"/>
          </p:nvPr>
        </p:nvSpPr>
        <p:spPr/>
        <p:txBody>
          <a:bodyPr/>
          <a:lstStyle/>
          <a:p>
            <a:fld id="{CD7EAC06-4CB4-4223-822E-C415A7C56511}" type="datetime1">
              <a:rPr lang="en-US" smtClean="0"/>
              <a:t>8/21/2025</a:t>
            </a:fld>
            <a:endParaRPr lang="en-US" dirty="0"/>
          </a:p>
        </p:txBody>
      </p:sp>
      <p:sp>
        <p:nvSpPr>
          <p:cNvPr id="6" name="Footer Placeholder 5">
            <a:extLst>
              <a:ext uri="{FF2B5EF4-FFF2-40B4-BE49-F238E27FC236}">
                <a16:creationId xmlns:a16="http://schemas.microsoft.com/office/drawing/2014/main" xmlns="" id="{5B30D85B-E8D7-2477-539A-F7BAB315E3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421F1B5-08AF-1CB6-7E20-B57A788AA025}"/>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8723389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7CDDA-3885-99BC-1410-2EC464631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C192F51-66EC-AF1F-970E-9476399D6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4D97C13D-9914-F49E-6E7F-C5F98A400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9DEF68-6B56-F905-3D2B-2DB2C3957626}"/>
              </a:ext>
            </a:extLst>
          </p:cNvPr>
          <p:cNvSpPr>
            <a:spLocks noGrp="1"/>
          </p:cNvSpPr>
          <p:nvPr>
            <p:ph type="dt" sz="half" idx="10"/>
          </p:nvPr>
        </p:nvSpPr>
        <p:spPr/>
        <p:txBody>
          <a:bodyPr/>
          <a:lstStyle/>
          <a:p>
            <a:fld id="{B9DE0711-AB18-4006-99DD-64686A3669CA}" type="datetime1">
              <a:rPr lang="en-US" smtClean="0"/>
              <a:t>8/21/2025</a:t>
            </a:fld>
            <a:endParaRPr lang="en-US" dirty="0"/>
          </a:p>
        </p:txBody>
      </p:sp>
      <p:sp>
        <p:nvSpPr>
          <p:cNvPr id="6" name="Footer Placeholder 5">
            <a:extLst>
              <a:ext uri="{FF2B5EF4-FFF2-40B4-BE49-F238E27FC236}">
                <a16:creationId xmlns:a16="http://schemas.microsoft.com/office/drawing/2014/main" xmlns="" id="{E6276ECE-A6FB-15D1-5515-77E091870E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364C682-8395-22FB-17C9-C167DF9FB8A5}"/>
              </a:ext>
            </a:extLst>
          </p:cNvPr>
          <p:cNvSpPr>
            <a:spLocks noGrp="1"/>
          </p:cNvSpPr>
          <p:nvPr>
            <p:ph type="sldNum" sz="quarter" idx="12"/>
          </p:nvPr>
        </p:nvSpPr>
        <p:spPr/>
        <p:txBody>
          <a:bodyPr/>
          <a:lstStyle/>
          <a:p>
            <a:fld id="{DA0557A9-CCE4-4650-A898-5B26961A386C}" type="slidenum">
              <a:rPr lang="en-US" smtClean="0"/>
              <a:t>‹#›</a:t>
            </a:fld>
            <a:endParaRPr lang="en-US" dirty="0"/>
          </a:p>
        </p:txBody>
      </p:sp>
    </p:spTree>
    <p:extLst>
      <p:ext uri="{BB962C8B-B14F-4D97-AF65-F5344CB8AC3E}">
        <p14:creationId xmlns:p14="http://schemas.microsoft.com/office/powerpoint/2010/main" val="2804224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A26396-8959-6205-5FC8-41EA4D2573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441C11A-C1D9-590E-3505-FF61A3D8F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E1DD0-BA41-0F6E-96A7-048E8FCFF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22CE5-DD4F-44A5-A085-FC88EA394A61}" type="datetime1">
              <a:rPr lang="en-US" smtClean="0"/>
              <a:t>8/21/2025</a:t>
            </a:fld>
            <a:endParaRPr lang="en-US" dirty="0"/>
          </a:p>
        </p:txBody>
      </p:sp>
      <p:sp>
        <p:nvSpPr>
          <p:cNvPr id="5" name="Footer Placeholder 4">
            <a:extLst>
              <a:ext uri="{FF2B5EF4-FFF2-40B4-BE49-F238E27FC236}">
                <a16:creationId xmlns:a16="http://schemas.microsoft.com/office/drawing/2014/main" xmlns="" id="{EC389FDD-22FB-0F2A-7C3A-508D37D07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46743A5-AB02-8C54-4A6C-AABA778B45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557A9-CCE4-4650-A898-5B26961A386C}" type="slidenum">
              <a:rPr lang="en-US" smtClean="0"/>
              <a:t>‹#›</a:t>
            </a:fld>
            <a:endParaRPr lang="en-US" dirty="0"/>
          </a:p>
        </p:txBody>
      </p:sp>
    </p:spTree>
    <p:extLst>
      <p:ext uri="{BB962C8B-B14F-4D97-AF65-F5344CB8AC3E}">
        <p14:creationId xmlns:p14="http://schemas.microsoft.com/office/powerpoint/2010/main" val="284639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fcc.gov/document/fcc-launches-proceeding-gps-complements" TargetMode="Externa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6.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8" Type="http://schemas.openxmlformats.org/officeDocument/2006/relationships/hyperlink" Target="https://www.fcc.gov/general/public-safety-frequency-coordinators" TargetMode="External"/><Relationship Id="rId3" Type="http://schemas.openxmlformats.org/officeDocument/2006/relationships/image" Target="../media/image4.png"/><Relationship Id="rId7" Type="http://schemas.openxmlformats.org/officeDocument/2006/relationships/hyperlink" Target="https://www.fcc.gov/wtbhelp%20wireless/available-support-servic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docs.fcc.gov/public/attachments/DA-22-65A1.pdf" TargetMode="External"/><Relationship Id="rId5" Type="http://schemas.openxmlformats.org/officeDocument/2006/relationships/image" Target="../media/image6.emf"/><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hyperlink" Target="mailto:SayCISA@cisa.dhs.gov" TargetMode="External"/><Relationship Id="rId3" Type="http://schemas.openxmlformats.org/officeDocument/2006/relationships/image" Target="../media/image4.png"/><Relationship Id="rId7" Type="http://schemas.openxmlformats.org/officeDocument/2006/relationships/hyperlink" Target="http://www.ic3.g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tinyurl.com/cisapsap" TargetMode="External"/><Relationship Id="rId11" Type="http://schemas.openxmlformats.org/officeDocument/2006/relationships/image" Target="../media/image18.svg"/><Relationship Id="rId5" Type="http://schemas.openxmlformats.org/officeDocument/2006/relationships/image" Target="../media/image6.emf"/><Relationship Id="rId10" Type="http://schemas.openxmlformats.org/officeDocument/2006/relationships/image" Target="../media/image17.png"/><Relationship Id="rId4" Type="http://schemas.openxmlformats.org/officeDocument/2006/relationships/image" Target="../media/image5.emf"/><Relationship Id="rId9" Type="http://schemas.openxmlformats.org/officeDocument/2006/relationships/hyperlink" Target="mailto:FCCOPS@fcc.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emf"/><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fcc.gov/outage-information-sharing" TargetMode="External"/><Relationship Id="rId5" Type="http://schemas.openxmlformats.org/officeDocument/2006/relationships/image" Target="../media/image6.emf"/><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emf"/><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cc.gov/general/911-fee-reports" TargetMode="Externa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fcc.gov/general/911-fee-reports" TargetMode="Externa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fcc.gov/policy-and-licensing-division/911-services/NG91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5.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www.fcc.gov/document/fcc-proposes-improvements-wireless-e911-location-accuracy-rules" TargetMode="External"/><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fcc.gov/document/fcc-proposes-action-improve-next-generation-911-0" TargetMode="Externa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7FEFEF-15F9-D91E-1AE3-F9CD9880606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74576F41-E336-5C26-B552-176BE73EFED0}"/>
              </a:ext>
            </a:extLst>
          </p:cNvPr>
          <p:cNvPicPr>
            <a:picLocks noChangeAspect="1"/>
          </p:cNvPicPr>
          <p:nvPr/>
        </p:nvPicPr>
        <p:blipFill>
          <a:blip r:embed="rId2"/>
          <a:stretch>
            <a:fillRect/>
          </a:stretch>
        </p:blipFill>
        <p:spPr>
          <a:xfrm>
            <a:off x="0" y="-6145"/>
            <a:ext cx="12191999" cy="6857999"/>
          </a:xfrm>
          <a:prstGeom prst="rect">
            <a:avLst/>
          </a:prstGeom>
        </p:spPr>
      </p:pic>
      <p:sp>
        <p:nvSpPr>
          <p:cNvPr id="12" name="TextBox 11">
            <a:extLst>
              <a:ext uri="{FF2B5EF4-FFF2-40B4-BE49-F238E27FC236}">
                <a16:creationId xmlns:a16="http://schemas.microsoft.com/office/drawing/2014/main" xmlns="" id="{970AC076-C434-915B-5213-1B69EBEFA971}"/>
              </a:ext>
            </a:extLst>
          </p:cNvPr>
          <p:cNvSpPr txBox="1"/>
          <p:nvPr/>
        </p:nvSpPr>
        <p:spPr>
          <a:xfrm>
            <a:off x="4372443" y="2360713"/>
            <a:ext cx="5951717" cy="1829603"/>
          </a:xfrm>
          <a:prstGeom prst="rect">
            <a:avLst/>
          </a:prstGeom>
          <a:noFill/>
        </p:spPr>
        <p:txBody>
          <a:bodyPr wrap="square" lIns="91440" tIns="45720" rIns="91440" bIns="45720" rtlCol="0" anchor="t">
            <a:spAutoFit/>
          </a:bodyPr>
          <a:lstStyle/>
          <a:p>
            <a:pPr>
              <a:lnSpc>
                <a:spcPct val="75000"/>
              </a:lnSpc>
            </a:pPr>
            <a:r>
              <a:rPr lang="en-US" sz="5000" dirty="0">
                <a:solidFill>
                  <a:schemeClr val="bg1"/>
                </a:solidFill>
                <a:latin typeface="Times New Roman"/>
                <a:cs typeface="Times New Roman"/>
              </a:rPr>
              <a:t>Public Safety and Homeland Security Bureau </a:t>
            </a:r>
          </a:p>
        </p:txBody>
      </p:sp>
      <p:pic>
        <p:nvPicPr>
          <p:cNvPr id="13" name="Picture 12">
            <a:extLst>
              <a:ext uri="{FF2B5EF4-FFF2-40B4-BE49-F238E27FC236}">
                <a16:creationId xmlns:a16="http://schemas.microsoft.com/office/drawing/2014/main" xmlns="" id="{361C4092-5966-1784-DB04-FA899915C1F2}"/>
              </a:ext>
            </a:extLst>
          </p:cNvPr>
          <p:cNvPicPr>
            <a:picLocks noChangeAspect="1"/>
          </p:cNvPicPr>
          <p:nvPr/>
        </p:nvPicPr>
        <p:blipFill>
          <a:blip r:embed="rId3"/>
          <a:stretch>
            <a:fillRect/>
          </a:stretch>
        </p:blipFill>
        <p:spPr>
          <a:xfrm>
            <a:off x="2369420" y="2467575"/>
            <a:ext cx="2243834" cy="1722741"/>
          </a:xfrm>
          <a:prstGeom prst="rect">
            <a:avLst/>
          </a:prstGeom>
        </p:spPr>
      </p:pic>
    </p:spTree>
    <p:extLst>
      <p:ext uri="{BB962C8B-B14F-4D97-AF65-F5344CB8AC3E}">
        <p14:creationId xmlns:p14="http://schemas.microsoft.com/office/powerpoint/2010/main" val="274593456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59B5D6-2BFE-389B-A1BA-03A2BA5F0D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254E6F41-D264-08B2-81EB-1FDBA94CB584}"/>
              </a:ext>
            </a:extLst>
          </p:cNvPr>
          <p:cNvPicPr>
            <a:picLocks noChangeAspect="1"/>
          </p:cNvPicPr>
          <p:nvPr/>
        </p:nvPicPr>
        <p:blipFill>
          <a:blip r:embed="rId2">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207E7C80-9C36-2FF2-27A9-39F3AF91A268}"/>
              </a:ext>
            </a:extLst>
          </p:cNvPr>
          <p:cNvPicPr>
            <a:picLocks noChangeAspect="1"/>
          </p:cNvPicPr>
          <p:nvPr/>
        </p:nvPicPr>
        <p:blipFill>
          <a:blip r:embed="rId3"/>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EFE2EB16-BD31-51E5-0E0D-68F48CC4E46C}"/>
              </a:ext>
            </a:extLst>
          </p:cNvPr>
          <p:cNvSpPr txBox="1"/>
          <p:nvPr/>
        </p:nvSpPr>
        <p:spPr>
          <a:xfrm>
            <a:off x="425563" y="163972"/>
            <a:ext cx="6723123"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Current FCC Proceedings</a:t>
            </a:r>
          </a:p>
        </p:txBody>
      </p:sp>
      <p:pic>
        <p:nvPicPr>
          <p:cNvPr id="7" name="Picture 6">
            <a:extLst>
              <a:ext uri="{FF2B5EF4-FFF2-40B4-BE49-F238E27FC236}">
                <a16:creationId xmlns:a16="http://schemas.microsoft.com/office/drawing/2014/main" xmlns="" id="{B6FE1D4B-5863-1C1A-8287-01BBCC597873}"/>
              </a:ext>
            </a:extLst>
          </p:cNvPr>
          <p:cNvPicPr>
            <a:picLocks noChangeAspect="1"/>
          </p:cNvPicPr>
          <p:nvPr/>
        </p:nvPicPr>
        <p:blipFill>
          <a:blip r:embed="rId4"/>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45BDC865-CC80-CA21-BDC4-C4413C3B2959}"/>
              </a:ext>
            </a:extLst>
          </p:cNvPr>
          <p:cNvSpPr txBox="1">
            <a:spLocks/>
          </p:cNvSpPr>
          <p:nvPr/>
        </p:nvSpPr>
        <p:spPr>
          <a:xfrm>
            <a:off x="560070" y="1273817"/>
            <a:ext cx="11738610" cy="572134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3200" b="1" dirty="0">
                <a:solidFill>
                  <a:srgbClr val="000000"/>
                </a:solidFill>
                <a:latin typeface="Cambria" panose="02040503050406030204" pitchFamily="18" charset="0"/>
                <a:ea typeface="Cambria" panose="02040503050406030204" pitchFamily="18" charset="0"/>
                <a:cs typeface="Arial" panose="020B0604020202020204" pitchFamily="34" charset="0"/>
              </a:rPr>
              <a:t>Positioning, Navigation, and Timing (PNT) Inquiry (March 2025)</a:t>
            </a:r>
          </a:p>
          <a:p>
            <a:pPr marL="0" indent="0">
              <a:lnSpc>
                <a:spcPct val="110000"/>
              </a:lnSpc>
              <a:spcBef>
                <a:spcPts val="0"/>
              </a:spcBef>
              <a:buNone/>
            </a:pPr>
            <a:r>
              <a:rPr lang="en-US" sz="3100" dirty="0">
                <a:solidFill>
                  <a:srgbClr val="000000"/>
                </a:solidFill>
                <a:latin typeface="Cambria" panose="02040503050406030204" pitchFamily="18" charset="0"/>
                <a:ea typeface="Cambria" panose="02040503050406030204" pitchFamily="18" charset="0"/>
                <a:cs typeface="Arial" panose="020B0604020202020204" pitchFamily="34" charset="0"/>
              </a:rPr>
              <a:t>This Notice of Inquiry seeks comment on                                                                                                                               the following topics regarding                                                                                                                    complements and alternatives to GPS:</a:t>
            </a:r>
          </a:p>
          <a:p>
            <a:pPr marL="0" indent="0">
              <a:lnSpc>
                <a:spcPct val="110000"/>
              </a:lnSpc>
              <a:spcBef>
                <a:spcPts val="0"/>
              </a:spcBef>
              <a:buNone/>
            </a:pPr>
            <a:endParaRPr lang="en-US" sz="3100" dirty="0">
              <a:solidFill>
                <a:srgbClr val="000000"/>
              </a:solidFill>
              <a:latin typeface="Cambria" panose="02040503050406030204" pitchFamily="18" charset="0"/>
              <a:ea typeface="Cambria" panose="02040503050406030204" pitchFamily="18" charset="0"/>
              <a:cs typeface="Arial" panose="020B0604020202020204" pitchFamily="34" charset="0"/>
            </a:endParaRPr>
          </a:p>
          <a:p>
            <a:pPr>
              <a:lnSpc>
                <a:spcPct val="110000"/>
              </a:lnSpc>
              <a:spcBef>
                <a:spcPts val="0"/>
              </a:spcBef>
            </a:pPr>
            <a:r>
              <a:rPr lang="en-US" sz="3100" dirty="0">
                <a:latin typeface="Cambria" panose="02040503050406030204" pitchFamily="18" charset="0"/>
                <a:ea typeface="Cambria" panose="02040503050406030204" pitchFamily="18" charset="0"/>
              </a:rPr>
              <a:t>How the Commission can foster GPS                                                                           complements and alternatives</a:t>
            </a:r>
          </a:p>
          <a:p>
            <a:pPr>
              <a:lnSpc>
                <a:spcPct val="110000"/>
              </a:lnSpc>
              <a:spcBef>
                <a:spcPts val="0"/>
              </a:spcBef>
            </a:pPr>
            <a:endParaRPr lang="en-US" sz="3100" dirty="0">
              <a:latin typeface="Cambria" panose="02040503050406030204" pitchFamily="18" charset="0"/>
              <a:ea typeface="Cambria" panose="02040503050406030204" pitchFamily="18" charset="0"/>
            </a:endParaRPr>
          </a:p>
          <a:p>
            <a:pPr>
              <a:lnSpc>
                <a:spcPct val="110000"/>
              </a:lnSpc>
              <a:spcBef>
                <a:spcPts val="0"/>
              </a:spcBef>
            </a:pPr>
            <a:r>
              <a:rPr lang="en-US" sz="3100" dirty="0">
                <a:latin typeface="Cambria" panose="02040503050406030204" pitchFamily="18" charset="0"/>
                <a:ea typeface="Cambria" panose="02040503050406030204" pitchFamily="18" charset="0"/>
              </a:rPr>
              <a:t>The full range of PNT technologies</a:t>
            </a:r>
          </a:p>
          <a:p>
            <a:pPr>
              <a:lnSpc>
                <a:spcPct val="110000"/>
              </a:lnSpc>
              <a:spcBef>
                <a:spcPts val="0"/>
              </a:spcBef>
            </a:pPr>
            <a:endParaRPr lang="en-US" sz="3100" dirty="0">
              <a:latin typeface="Cambria" panose="02040503050406030204" pitchFamily="18" charset="0"/>
              <a:ea typeface="Cambria" panose="02040503050406030204" pitchFamily="18" charset="0"/>
            </a:endParaRPr>
          </a:p>
          <a:p>
            <a:pPr>
              <a:lnSpc>
                <a:spcPct val="110000"/>
              </a:lnSpc>
              <a:spcBef>
                <a:spcPts val="0"/>
              </a:spcBef>
            </a:pPr>
            <a:r>
              <a:rPr lang="en-US" sz="3100" dirty="0">
                <a:latin typeface="Cambria" panose="02040503050406030204" pitchFamily="18" charset="0"/>
                <a:ea typeface="Cambria" panose="02040503050406030204" pitchFamily="18" charset="0"/>
              </a:rPr>
              <a:t>Tradeoffs among emerging PNT offerings</a:t>
            </a:r>
          </a:p>
          <a:p>
            <a:pPr>
              <a:lnSpc>
                <a:spcPct val="110000"/>
              </a:lnSpc>
              <a:spcBef>
                <a:spcPts val="0"/>
              </a:spcBef>
            </a:pPr>
            <a:endParaRPr lang="en-US" sz="3100" dirty="0">
              <a:latin typeface="Cambria" panose="02040503050406030204" pitchFamily="18" charset="0"/>
              <a:ea typeface="Cambria" panose="02040503050406030204" pitchFamily="18" charset="0"/>
            </a:endParaRPr>
          </a:p>
          <a:p>
            <a:pPr>
              <a:lnSpc>
                <a:spcPct val="110000"/>
              </a:lnSpc>
              <a:spcBef>
                <a:spcPts val="0"/>
              </a:spcBef>
            </a:pPr>
            <a:r>
              <a:rPr lang="en-US" sz="3100" dirty="0">
                <a:latin typeface="Cambria" panose="02040503050406030204" pitchFamily="18" charset="0"/>
                <a:ea typeface="Cambria" panose="02040503050406030204" pitchFamily="18" charset="0"/>
              </a:rPr>
              <a:t>Implications to 911 of proposed technologies</a:t>
            </a:r>
          </a:p>
          <a:p>
            <a:pPr>
              <a:lnSpc>
                <a:spcPct val="110000"/>
              </a:lnSpc>
              <a:spcBef>
                <a:spcPts val="0"/>
              </a:spcBef>
            </a:pPr>
            <a:endParaRPr lang="en-US" sz="3100" dirty="0">
              <a:latin typeface="Cambria" panose="02040503050406030204" pitchFamily="18" charset="0"/>
              <a:ea typeface="Cambria" panose="02040503050406030204" pitchFamily="18" charset="0"/>
            </a:endParaRPr>
          </a:p>
          <a:p>
            <a:pPr marL="0" indent="0">
              <a:lnSpc>
                <a:spcPct val="110000"/>
              </a:lnSpc>
              <a:spcBef>
                <a:spcPts val="0"/>
              </a:spcBef>
              <a:buNone/>
            </a:pPr>
            <a:r>
              <a:rPr lang="en-US" sz="3100" dirty="0">
                <a:solidFill>
                  <a:srgbClr val="000000"/>
                </a:solidFill>
                <a:latin typeface="Cambria" panose="02040503050406030204" pitchFamily="18" charset="0"/>
                <a:ea typeface="Cambria" panose="02040503050406030204" pitchFamily="18" charset="0"/>
                <a:cs typeface="Arial" panose="020B0604020202020204" pitchFamily="34" charset="0"/>
              </a:rPr>
              <a:t>The comment period closed on May 13.  The Notice of Inquiry is at: </a:t>
            </a:r>
            <a:r>
              <a:rPr lang="en-US" sz="3100" dirty="0">
                <a:solidFill>
                  <a:srgbClr val="000000"/>
                </a:solidFill>
                <a:latin typeface="Cambria" panose="02040503050406030204" pitchFamily="18" charset="0"/>
                <a:ea typeface="Cambria" panose="02040503050406030204" pitchFamily="18" charset="0"/>
                <a:cs typeface="Arial" panose="020B0604020202020204" pitchFamily="34" charset="0"/>
                <a:hlinkClick r:id="rId5"/>
              </a:rPr>
              <a:t>https://www.fcc.gov/document/fcc-launches-proceeding-gps-complements</a:t>
            </a:r>
            <a:r>
              <a:rPr lang="en-US" sz="3100" dirty="0">
                <a:solidFill>
                  <a:srgbClr val="000000"/>
                </a:solidFill>
                <a:latin typeface="Cambria" panose="02040503050406030204" pitchFamily="18" charset="0"/>
                <a:ea typeface="Cambria" panose="02040503050406030204" pitchFamily="18" charset="0"/>
                <a:cs typeface="Arial" panose="020B0604020202020204" pitchFamily="34" charset="0"/>
              </a:rPr>
              <a:t> </a:t>
            </a:r>
          </a:p>
        </p:txBody>
      </p:sp>
      <p:sp>
        <p:nvSpPr>
          <p:cNvPr id="4" name="Slide Number Placeholder 3">
            <a:extLst>
              <a:ext uri="{FF2B5EF4-FFF2-40B4-BE49-F238E27FC236}">
                <a16:creationId xmlns:a16="http://schemas.microsoft.com/office/drawing/2014/main" xmlns="" id="{3C40D3DD-AD31-3A8F-2876-6A1CB248D908}"/>
              </a:ext>
            </a:extLst>
          </p:cNvPr>
          <p:cNvSpPr>
            <a:spLocks noGrp="1"/>
          </p:cNvSpPr>
          <p:nvPr>
            <p:ph type="sldNum" sz="quarter" idx="12"/>
          </p:nvPr>
        </p:nvSpPr>
        <p:spPr/>
        <p:txBody>
          <a:bodyPr/>
          <a:lstStyle/>
          <a:p>
            <a:fld id="{DA0557A9-CCE4-4650-A898-5B26961A386C}" type="slidenum">
              <a:rPr lang="en-US" smtClean="0"/>
              <a:t>10</a:t>
            </a:fld>
            <a:endParaRPr lang="en-US" dirty="0"/>
          </a:p>
        </p:txBody>
      </p:sp>
      <p:pic>
        <p:nvPicPr>
          <p:cNvPr id="10" name="Picture 9">
            <a:extLst>
              <a:ext uri="{FF2B5EF4-FFF2-40B4-BE49-F238E27FC236}">
                <a16:creationId xmlns:a16="http://schemas.microsoft.com/office/drawing/2014/main" xmlns="" id="{85B3B4B5-158D-58CA-4A7D-AE35A836A8AA}"/>
              </a:ext>
            </a:extLst>
          </p:cNvPr>
          <p:cNvPicPr>
            <a:picLocks noChangeAspect="1"/>
          </p:cNvPicPr>
          <p:nvPr/>
        </p:nvPicPr>
        <p:blipFill>
          <a:blip r:embed="rId6"/>
          <a:stretch>
            <a:fillRect/>
          </a:stretch>
        </p:blipFill>
        <p:spPr>
          <a:xfrm>
            <a:off x="6536764" y="1814915"/>
            <a:ext cx="5325898" cy="3228170"/>
          </a:xfrm>
          <a:prstGeom prst="rect">
            <a:avLst/>
          </a:prstGeom>
        </p:spPr>
      </p:pic>
    </p:spTree>
    <p:extLst>
      <p:ext uri="{BB962C8B-B14F-4D97-AF65-F5344CB8AC3E}">
        <p14:creationId xmlns:p14="http://schemas.microsoft.com/office/powerpoint/2010/main" val="3393341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2AAFEC-8764-C3AA-B9BA-5D5DA5706DD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C46A10EC-2CB3-0C46-F2BE-9F4526D4C839}"/>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1F74678F-710E-D7DD-7824-EED4306399FA}"/>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6284C97D-3A60-3B7D-0D64-8C2070F85C00}"/>
              </a:ext>
            </a:extLst>
          </p:cNvPr>
          <p:cNvSpPr txBox="1"/>
          <p:nvPr/>
        </p:nvSpPr>
        <p:spPr>
          <a:xfrm>
            <a:off x="425563" y="120810"/>
            <a:ext cx="7173695"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911 Compliance for MLTS  </a:t>
            </a:r>
          </a:p>
        </p:txBody>
      </p:sp>
      <p:pic>
        <p:nvPicPr>
          <p:cNvPr id="7" name="Picture 6">
            <a:extLst>
              <a:ext uri="{FF2B5EF4-FFF2-40B4-BE49-F238E27FC236}">
                <a16:creationId xmlns:a16="http://schemas.microsoft.com/office/drawing/2014/main" xmlns="" id="{D3B4112B-C9E1-82A7-4D8A-9852902981DC}"/>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91079B6A-DB99-5C40-5921-86A044C17489}"/>
              </a:ext>
            </a:extLst>
          </p:cNvPr>
          <p:cNvSpPr txBox="1">
            <a:spLocks/>
          </p:cNvSpPr>
          <p:nvPr/>
        </p:nvSpPr>
        <p:spPr>
          <a:xfrm>
            <a:off x="425563" y="2340774"/>
            <a:ext cx="5670437" cy="21002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lnSpc>
                <a:spcPct val="100000"/>
              </a:lnSpc>
              <a:spcAft>
                <a:spcPts val="600"/>
              </a:spcAft>
            </a:pPr>
            <a:r>
              <a:rPr lang="en-US" sz="2000" u="sng" dirty="0">
                <a:latin typeface="Cambria" panose="02040503050406030204" pitchFamily="18" charset="0"/>
                <a:ea typeface="Cambria" panose="02040503050406030204" pitchFamily="18" charset="0"/>
              </a:rPr>
              <a:t>Kari’s Law Act of 2017</a:t>
            </a:r>
            <a:r>
              <a:rPr lang="en-US" sz="2000" dirty="0">
                <a:latin typeface="Cambria" panose="02040503050406030204" pitchFamily="18" charset="0"/>
                <a:ea typeface="Cambria" panose="02040503050406030204" pitchFamily="18" charset="0"/>
              </a:rPr>
              <a:t> – Requires direct 911 dialing and on-site notification capabilities in MLTS.</a:t>
            </a:r>
          </a:p>
          <a:p>
            <a:pPr marL="742950" lvl="1" indent="-285750">
              <a:lnSpc>
                <a:spcPct val="100000"/>
              </a:lnSpc>
              <a:spcAft>
                <a:spcPts val="600"/>
              </a:spcAft>
            </a:pPr>
            <a:r>
              <a:rPr lang="en-US" sz="2000" u="sng" dirty="0">
                <a:latin typeface="Cambria" panose="02040503050406030204" pitchFamily="18" charset="0"/>
                <a:ea typeface="Cambria" panose="02040503050406030204" pitchFamily="18" charset="0"/>
              </a:rPr>
              <a:t>Section 506 of RAY BAUM’S Act</a:t>
            </a:r>
            <a:r>
              <a:rPr lang="en-US" sz="2000" dirty="0">
                <a:latin typeface="Cambria" panose="02040503050406030204" pitchFamily="18" charset="0"/>
                <a:ea typeface="Cambria" panose="02040503050406030204" pitchFamily="18" charset="0"/>
              </a:rPr>
              <a:t> – FCC rules require location information for 911 calls from MLTS and other platforms.  </a:t>
            </a:r>
          </a:p>
        </p:txBody>
      </p:sp>
      <p:sp>
        <p:nvSpPr>
          <p:cNvPr id="9" name="Content Placeholder 2">
            <a:extLst>
              <a:ext uri="{FF2B5EF4-FFF2-40B4-BE49-F238E27FC236}">
                <a16:creationId xmlns:a16="http://schemas.microsoft.com/office/drawing/2014/main" xmlns="" id="{8AF8B85B-26B7-D380-9AE2-738459FB5D08}"/>
              </a:ext>
            </a:extLst>
          </p:cNvPr>
          <p:cNvSpPr txBox="1">
            <a:spLocks/>
          </p:cNvSpPr>
          <p:nvPr/>
        </p:nvSpPr>
        <p:spPr>
          <a:xfrm>
            <a:off x="609599" y="4489872"/>
            <a:ext cx="11221225" cy="210763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800"/>
              </a:lnSpc>
              <a:spcAft>
                <a:spcPts val="600"/>
              </a:spcAft>
            </a:pPr>
            <a:r>
              <a:rPr lang="en-US" sz="3600" dirty="0">
                <a:latin typeface="Cambria" panose="02040503050406030204" pitchFamily="18" charset="0"/>
                <a:ea typeface="Cambria" panose="02040503050406030204" pitchFamily="18" charset="0"/>
              </a:rPr>
              <a:t>MLTS 911 rules apply to businesses and government entities that manage and operate phone systems in office buildings, hotels, and campuses. </a:t>
            </a:r>
          </a:p>
          <a:p>
            <a:pPr marL="285750" indent="-285750">
              <a:lnSpc>
                <a:spcPts val="2800"/>
              </a:lnSpc>
              <a:spcAft>
                <a:spcPts val="600"/>
              </a:spcAft>
            </a:pPr>
            <a:r>
              <a:rPr lang="en-US" sz="3600" dirty="0">
                <a:latin typeface="Cambria" panose="02040503050406030204" pitchFamily="18" charset="0"/>
                <a:ea typeface="Cambria" panose="02040503050406030204" pitchFamily="18" charset="0"/>
              </a:rPr>
              <a:t>Outreach goals: (1) make entities aware of the MLTS 911 rules, (2) provide guidance to encourage compliance, and (3) coordinate outreach with state/local 911 authorities.</a:t>
            </a:r>
          </a:p>
        </p:txBody>
      </p:sp>
      <p:sp>
        <p:nvSpPr>
          <p:cNvPr id="10" name="Content Placeholder 2">
            <a:extLst>
              <a:ext uri="{FF2B5EF4-FFF2-40B4-BE49-F238E27FC236}">
                <a16:creationId xmlns:a16="http://schemas.microsoft.com/office/drawing/2014/main" xmlns="" id="{BF7BBADE-0ABD-8019-2360-FF76631E93BE}"/>
              </a:ext>
            </a:extLst>
          </p:cNvPr>
          <p:cNvSpPr txBox="1">
            <a:spLocks/>
          </p:cNvSpPr>
          <p:nvPr/>
        </p:nvSpPr>
        <p:spPr>
          <a:xfrm>
            <a:off x="425563" y="1188240"/>
            <a:ext cx="10486370" cy="32772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800"/>
              </a:lnSpc>
              <a:spcAft>
                <a:spcPts val="600"/>
              </a:spcAft>
            </a:pPr>
            <a:r>
              <a:rPr lang="en-US" dirty="0">
                <a:latin typeface="Cambria" panose="02040503050406030204" pitchFamily="18" charset="0"/>
                <a:ea typeface="Cambria" panose="02040503050406030204" pitchFamily="18" charset="0"/>
              </a:rPr>
              <a:t>PSHSB plans outreach to increase awareness and compliance with FCC rules that implement 911 requirements for multi-line telephone systems (MLTS): </a:t>
            </a:r>
          </a:p>
        </p:txBody>
      </p:sp>
      <p:sp>
        <p:nvSpPr>
          <p:cNvPr id="4" name="Slide Number Placeholder 3">
            <a:extLst>
              <a:ext uri="{FF2B5EF4-FFF2-40B4-BE49-F238E27FC236}">
                <a16:creationId xmlns:a16="http://schemas.microsoft.com/office/drawing/2014/main" xmlns="" id="{4836DF56-B5D4-1359-E164-B9F480EE143A}"/>
              </a:ext>
            </a:extLst>
          </p:cNvPr>
          <p:cNvSpPr>
            <a:spLocks noGrp="1"/>
          </p:cNvSpPr>
          <p:nvPr>
            <p:ph type="sldNum" sz="quarter" idx="12"/>
          </p:nvPr>
        </p:nvSpPr>
        <p:spPr/>
        <p:txBody>
          <a:bodyPr/>
          <a:lstStyle/>
          <a:p>
            <a:fld id="{DA0557A9-CCE4-4650-A898-5B26961A386C}" type="slidenum">
              <a:rPr lang="en-US" smtClean="0"/>
              <a:t>11</a:t>
            </a:fld>
            <a:endParaRPr lang="en-US" dirty="0"/>
          </a:p>
        </p:txBody>
      </p:sp>
      <p:pic>
        <p:nvPicPr>
          <p:cNvPr id="11" name="Picture 10">
            <a:extLst>
              <a:ext uri="{FF2B5EF4-FFF2-40B4-BE49-F238E27FC236}">
                <a16:creationId xmlns:a16="http://schemas.microsoft.com/office/drawing/2014/main" xmlns="" id="{C918EE9D-B018-D998-13F0-37BF054EB8A7}"/>
              </a:ext>
            </a:extLst>
          </p:cNvPr>
          <p:cNvPicPr>
            <a:picLocks noChangeAspect="1"/>
          </p:cNvPicPr>
          <p:nvPr/>
        </p:nvPicPr>
        <p:blipFill>
          <a:blip r:embed="rId6"/>
          <a:stretch>
            <a:fillRect/>
          </a:stretch>
        </p:blipFill>
        <p:spPr>
          <a:xfrm>
            <a:off x="5997186" y="2388628"/>
            <a:ext cx="5986712" cy="1759493"/>
          </a:xfrm>
          <a:prstGeom prst="rect">
            <a:avLst/>
          </a:prstGeom>
          <a:ln w="19050">
            <a:solidFill>
              <a:schemeClr val="accent1"/>
            </a:solidFill>
          </a:ln>
        </p:spPr>
      </p:pic>
    </p:spTree>
    <p:extLst>
      <p:ext uri="{BB962C8B-B14F-4D97-AF65-F5344CB8AC3E}">
        <p14:creationId xmlns:p14="http://schemas.microsoft.com/office/powerpoint/2010/main" val="1388166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768EF2-6504-5F88-748B-B948E5C36CD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AC4A6DA9-1014-9F41-779D-037CD8EDCD04}"/>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0DBAC644-8AAA-9C15-539A-C689FCBBDBFF}"/>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75AF2B1F-FDC0-7B5B-BDB5-99D0E1C6A5F3}"/>
              </a:ext>
            </a:extLst>
          </p:cNvPr>
          <p:cNvSpPr txBox="1"/>
          <p:nvPr/>
        </p:nvSpPr>
        <p:spPr>
          <a:xfrm>
            <a:off x="425563" y="189050"/>
            <a:ext cx="521297" cy="707886"/>
          </a:xfrm>
          <a:prstGeom prst="rect">
            <a:avLst/>
          </a:prstGeom>
          <a:noFill/>
        </p:spPr>
        <p:txBody>
          <a:bodyPr wrap="none" lIns="91440" tIns="45720" rIns="91440" bIns="45720" rtlCol="0" anchor="t">
            <a:spAutoFit/>
          </a:bodyPr>
          <a:lstStyle/>
          <a:p>
            <a:r>
              <a:rPr lang="en-US" sz="4000" dirty="0">
                <a:solidFill>
                  <a:schemeClr val="bg1"/>
                </a:solidFill>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C75905B0-BD8F-B624-71A5-7A7D90043B4B}"/>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94AA869D-6EA7-E301-908B-250FFEC0E3E4}"/>
              </a:ext>
            </a:extLst>
          </p:cNvPr>
          <p:cNvSpPr txBox="1">
            <a:spLocks/>
          </p:cNvSpPr>
          <p:nvPr/>
        </p:nvSpPr>
        <p:spPr>
          <a:xfrm>
            <a:off x="2115402" y="1312543"/>
            <a:ext cx="9747259" cy="535178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3900" dirty="0">
                <a:solidFill>
                  <a:prstClr val="black"/>
                </a:solidFill>
                <a:latin typeface="Cambria" panose="02040503050406030204" pitchFamily="18" charset="0"/>
                <a:ea typeface="Cambria" panose="02040503050406030204" pitchFamily="18" charset="0"/>
              </a:rPr>
              <a:t>Georouting:  As of January 2025, nationwide CMRS providers must use georouting to route 988 voice calls to the appropriate local crisis center.  </a:t>
            </a:r>
          </a:p>
          <a:p>
            <a:pPr lvl="1">
              <a:lnSpc>
                <a:spcPct val="100000"/>
              </a:lnSpc>
              <a:spcBef>
                <a:spcPts val="0"/>
              </a:spcBef>
              <a:spcAft>
                <a:spcPts val="600"/>
              </a:spcAft>
            </a:pPr>
            <a:r>
              <a:rPr lang="en-US" sz="3500" dirty="0">
                <a:solidFill>
                  <a:prstClr val="black"/>
                </a:solidFill>
                <a:latin typeface="Cambria" panose="02040503050406030204" pitchFamily="18" charset="0"/>
                <a:ea typeface="Cambria" panose="02040503050406030204" pitchFamily="18" charset="0"/>
              </a:rPr>
              <a:t>This replaces routing of 988 calls based on the caller’s area code.</a:t>
            </a:r>
          </a:p>
          <a:p>
            <a:pPr lvl="1">
              <a:lnSpc>
                <a:spcPct val="100000"/>
              </a:lnSpc>
              <a:spcBef>
                <a:spcPts val="0"/>
              </a:spcBef>
              <a:spcAft>
                <a:spcPts val="600"/>
              </a:spcAft>
            </a:pPr>
            <a:r>
              <a:rPr lang="en-US" sz="3500" dirty="0">
                <a:solidFill>
                  <a:prstClr val="black"/>
                </a:solidFill>
                <a:latin typeface="Cambria" panose="02040503050406030204" pitchFamily="18" charset="0"/>
                <a:ea typeface="Cambria" panose="02040503050406030204" pitchFamily="18" charset="0"/>
              </a:rPr>
              <a:t>To protect caller privacy, location data used for georouting must not identify the 988 caller’s precise location. </a:t>
            </a:r>
          </a:p>
          <a:p>
            <a:pPr lvl="1">
              <a:lnSpc>
                <a:spcPct val="100000"/>
              </a:lnSpc>
              <a:spcBef>
                <a:spcPts val="0"/>
              </a:spcBef>
              <a:spcAft>
                <a:spcPts val="600"/>
              </a:spcAft>
            </a:pPr>
            <a:r>
              <a:rPr lang="en-US" sz="3500" dirty="0">
                <a:solidFill>
                  <a:prstClr val="black"/>
                </a:solidFill>
                <a:latin typeface="Cambria" panose="02040503050406030204" pitchFamily="18" charset="0"/>
                <a:ea typeface="Cambria" panose="02040503050406030204" pitchFamily="18" charset="0"/>
              </a:rPr>
              <a:t>Non-nationwide CMRS providers must implement georouting for 988 voice calls by Dec. 14, 2026.  </a:t>
            </a:r>
          </a:p>
          <a:p>
            <a:pPr lvl="1">
              <a:lnSpc>
                <a:spcPct val="100000"/>
              </a:lnSpc>
              <a:spcBef>
                <a:spcPts val="0"/>
              </a:spcBef>
              <a:spcAft>
                <a:spcPts val="600"/>
              </a:spcAft>
            </a:pPr>
            <a:r>
              <a:rPr lang="en-US" sz="3500" dirty="0">
                <a:solidFill>
                  <a:prstClr val="black"/>
                </a:solidFill>
                <a:latin typeface="Cambria" panose="02040503050406030204" pitchFamily="18" charset="0"/>
                <a:ea typeface="Cambria" panose="02040503050406030204" pitchFamily="18" charset="0"/>
              </a:rPr>
              <a:t>The Commission adopted a Report and Order earlier this month requiring wireless providers and other covered text providers to also use </a:t>
            </a:r>
            <a:r>
              <a:rPr lang="en-US" sz="3500" dirty="0" err="1">
                <a:solidFill>
                  <a:prstClr val="black"/>
                </a:solidFill>
                <a:latin typeface="Cambria" panose="02040503050406030204" pitchFamily="18" charset="0"/>
                <a:ea typeface="Cambria" panose="02040503050406030204" pitchFamily="18" charset="0"/>
              </a:rPr>
              <a:t>georouting</a:t>
            </a:r>
            <a:r>
              <a:rPr lang="en-US" sz="3500" dirty="0">
                <a:solidFill>
                  <a:prstClr val="black"/>
                </a:solidFill>
                <a:latin typeface="Cambria" panose="02040503050406030204" pitchFamily="18" charset="0"/>
                <a:ea typeface="Cambria" panose="02040503050406030204" pitchFamily="18" charset="0"/>
              </a:rPr>
              <a:t> for text messages to 988.</a:t>
            </a:r>
          </a:p>
          <a:p>
            <a:pPr>
              <a:lnSpc>
                <a:spcPct val="100000"/>
              </a:lnSpc>
              <a:spcBef>
                <a:spcPts val="0"/>
              </a:spcBef>
              <a:spcAft>
                <a:spcPts val="600"/>
              </a:spcAft>
            </a:pPr>
            <a:endParaRPr lang="en-US" sz="3200" dirty="0">
              <a:solidFill>
                <a:prstClr val="black"/>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EB07775A-D656-F494-07F8-D3F763F0ABDC}"/>
              </a:ext>
            </a:extLst>
          </p:cNvPr>
          <p:cNvSpPr txBox="1"/>
          <p:nvPr/>
        </p:nvSpPr>
        <p:spPr>
          <a:xfrm>
            <a:off x="288394" y="111782"/>
            <a:ext cx="9247019"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Georouting Calls and Texts to 988  </a:t>
            </a:r>
          </a:p>
        </p:txBody>
      </p:sp>
      <p:pic>
        <p:nvPicPr>
          <p:cNvPr id="4" name="Picture 3">
            <a:extLst>
              <a:ext uri="{FF2B5EF4-FFF2-40B4-BE49-F238E27FC236}">
                <a16:creationId xmlns:a16="http://schemas.microsoft.com/office/drawing/2014/main" xmlns="" id="{A873AC14-FA9D-F72D-05A1-06702BACCEB3}"/>
              </a:ext>
            </a:extLst>
          </p:cNvPr>
          <p:cNvPicPr>
            <a:picLocks noChangeAspect="1"/>
          </p:cNvPicPr>
          <p:nvPr/>
        </p:nvPicPr>
        <p:blipFill>
          <a:blip r:embed="rId6"/>
          <a:stretch>
            <a:fillRect/>
          </a:stretch>
        </p:blipFill>
        <p:spPr>
          <a:xfrm>
            <a:off x="0" y="2612596"/>
            <a:ext cx="2181225" cy="2209800"/>
          </a:xfrm>
          <a:prstGeom prst="rect">
            <a:avLst/>
          </a:prstGeom>
        </p:spPr>
      </p:pic>
      <p:sp>
        <p:nvSpPr>
          <p:cNvPr id="8" name="Slide Number Placeholder 7">
            <a:extLst>
              <a:ext uri="{FF2B5EF4-FFF2-40B4-BE49-F238E27FC236}">
                <a16:creationId xmlns:a16="http://schemas.microsoft.com/office/drawing/2014/main" xmlns="" id="{9B60A90E-4DF1-7917-1635-E1CA8DFC62BB}"/>
              </a:ext>
            </a:extLst>
          </p:cNvPr>
          <p:cNvSpPr>
            <a:spLocks noGrp="1"/>
          </p:cNvSpPr>
          <p:nvPr>
            <p:ph type="sldNum" sz="quarter" idx="12"/>
          </p:nvPr>
        </p:nvSpPr>
        <p:spPr/>
        <p:txBody>
          <a:bodyPr/>
          <a:lstStyle/>
          <a:p>
            <a:fld id="{DA0557A9-CCE4-4650-A898-5B26961A386C}" type="slidenum">
              <a:rPr lang="en-US" smtClean="0"/>
              <a:t>12</a:t>
            </a:fld>
            <a:endParaRPr lang="en-US" dirty="0"/>
          </a:p>
        </p:txBody>
      </p:sp>
    </p:spTree>
    <p:extLst>
      <p:ext uri="{BB962C8B-B14F-4D97-AF65-F5344CB8AC3E}">
        <p14:creationId xmlns:p14="http://schemas.microsoft.com/office/powerpoint/2010/main" val="16486029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D7B2C3-9294-0643-E52C-99C2DA69248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1030C163-F21E-EBC7-6A47-EA74DA9AB39E}"/>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4B104CA6-710E-7EEC-71E2-149F73115150}"/>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FC199EC9-732B-BB0A-671D-42211DB10DBA}"/>
              </a:ext>
            </a:extLst>
          </p:cNvPr>
          <p:cNvSpPr txBox="1"/>
          <p:nvPr/>
        </p:nvSpPr>
        <p:spPr>
          <a:xfrm>
            <a:off x="425563" y="189050"/>
            <a:ext cx="521297" cy="707886"/>
          </a:xfrm>
          <a:prstGeom prst="rect">
            <a:avLst/>
          </a:prstGeom>
          <a:noFill/>
        </p:spPr>
        <p:txBody>
          <a:bodyPr wrap="none" lIns="91440" tIns="45720" rIns="91440" bIns="45720" rtlCol="0" anchor="t">
            <a:spAutoFit/>
          </a:bodyPr>
          <a:lstStyle/>
          <a:p>
            <a:r>
              <a:rPr lang="en-US" sz="4000" dirty="0">
                <a:solidFill>
                  <a:schemeClr val="bg1"/>
                </a:solidFill>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F7541739-D4E3-FF10-DD21-9EF3F82C9FB3}"/>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FF35CA44-CCEF-B7C7-AA73-D7A9E4C22F53}"/>
              </a:ext>
            </a:extLst>
          </p:cNvPr>
          <p:cNvSpPr txBox="1">
            <a:spLocks/>
          </p:cNvSpPr>
          <p:nvPr/>
        </p:nvSpPr>
        <p:spPr>
          <a:xfrm>
            <a:off x="494076" y="1312543"/>
            <a:ext cx="9073005" cy="5545457"/>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3900" dirty="0">
                <a:solidFill>
                  <a:prstClr val="black"/>
                </a:solidFill>
                <a:latin typeface="Cambria" panose="02040503050406030204" pitchFamily="18" charset="0"/>
                <a:ea typeface="Cambria" panose="02040503050406030204" pitchFamily="18" charset="0"/>
              </a:rPr>
              <a:t>SCS required to support 911 calling and texting under interim rules. </a:t>
            </a:r>
          </a:p>
          <a:p>
            <a:pPr lvl="1">
              <a:lnSpc>
                <a:spcPct val="100000"/>
              </a:lnSpc>
              <a:spcBef>
                <a:spcPts val="0"/>
              </a:spcBef>
              <a:spcAft>
                <a:spcPts val="600"/>
              </a:spcAft>
            </a:pPr>
            <a:r>
              <a:rPr lang="en-US" sz="3500" dirty="0">
                <a:solidFill>
                  <a:prstClr val="black"/>
                </a:solidFill>
                <a:latin typeface="Cambria" panose="02040503050406030204" pitchFamily="18" charset="0"/>
                <a:ea typeface="Cambria" panose="02040503050406030204" pitchFamily="18" charset="0"/>
              </a:rPr>
              <a:t>The terrestrial provider, not the satellite operator, is responsible for 911 compliance.</a:t>
            </a:r>
          </a:p>
          <a:p>
            <a:pPr lvl="1">
              <a:lnSpc>
                <a:spcPct val="100000"/>
              </a:lnSpc>
              <a:spcBef>
                <a:spcPts val="0"/>
              </a:spcBef>
              <a:spcAft>
                <a:spcPts val="600"/>
              </a:spcAft>
            </a:pPr>
            <a:r>
              <a:rPr lang="en-US" sz="3500" dirty="0">
                <a:solidFill>
                  <a:prstClr val="black"/>
                </a:solidFill>
                <a:latin typeface="Cambria" panose="02040503050406030204" pitchFamily="18" charset="0"/>
                <a:ea typeface="Cambria" panose="02040503050406030204" pitchFamily="18" charset="0"/>
              </a:rPr>
              <a:t>Two routing options for satellite-based 911 calls and texts:  Location-based routing or emergency call center service.</a:t>
            </a:r>
          </a:p>
          <a:p>
            <a:pPr>
              <a:lnSpc>
                <a:spcPct val="100000"/>
              </a:lnSpc>
              <a:spcBef>
                <a:spcPts val="0"/>
              </a:spcBef>
              <a:spcAft>
                <a:spcPts val="600"/>
              </a:spcAft>
            </a:pPr>
            <a:r>
              <a:rPr lang="en-US" sz="3900" dirty="0">
                <a:solidFill>
                  <a:prstClr val="black"/>
                </a:solidFill>
                <a:latin typeface="Cambria" panose="02040503050406030204" pitchFamily="18" charset="0"/>
                <a:ea typeface="Cambria" panose="02040503050406030204" pitchFamily="18" charset="0"/>
              </a:rPr>
              <a:t>Providers must keep records and report data annually on SCS 911 calls and routing methods.</a:t>
            </a:r>
          </a:p>
          <a:p>
            <a:pPr>
              <a:lnSpc>
                <a:spcPct val="100000"/>
              </a:lnSpc>
              <a:spcBef>
                <a:spcPts val="0"/>
              </a:spcBef>
              <a:spcAft>
                <a:spcPts val="600"/>
              </a:spcAft>
            </a:pPr>
            <a:r>
              <a:rPr lang="en-US" sz="3900" dirty="0">
                <a:solidFill>
                  <a:prstClr val="black"/>
                </a:solidFill>
                <a:latin typeface="Cambria" panose="02040503050406030204" pitchFamily="18" charset="0"/>
                <a:ea typeface="Cambria" panose="02040503050406030204" pitchFamily="18" charset="0"/>
              </a:rPr>
              <a:t>FNPRM sought further comment on ways to improve satellite-based 911.  These issues remain pending.  </a:t>
            </a:r>
            <a:endParaRPr lang="en-US" sz="3500" dirty="0">
              <a:solidFill>
                <a:prstClr val="black"/>
              </a:solidFill>
              <a:latin typeface="Cambria" panose="02040503050406030204" pitchFamily="18" charset="0"/>
              <a:ea typeface="Cambria" panose="02040503050406030204" pitchFamily="18" charset="0"/>
            </a:endParaRPr>
          </a:p>
          <a:p>
            <a:pPr marL="0" indent="0">
              <a:lnSpc>
                <a:spcPct val="100000"/>
              </a:lnSpc>
              <a:spcBef>
                <a:spcPts val="0"/>
              </a:spcBef>
              <a:spcAft>
                <a:spcPts val="600"/>
              </a:spcAft>
              <a:buNone/>
            </a:pPr>
            <a:endParaRPr lang="en-US" sz="3500" dirty="0">
              <a:solidFill>
                <a:prstClr val="black"/>
              </a:solidFill>
              <a:latin typeface="Cambria" panose="02040503050406030204" pitchFamily="18" charset="0"/>
              <a:ea typeface="Cambria" panose="02040503050406030204" pitchFamily="18" charset="0"/>
            </a:endParaRPr>
          </a:p>
          <a:p>
            <a:pPr>
              <a:lnSpc>
                <a:spcPct val="100000"/>
              </a:lnSpc>
              <a:spcBef>
                <a:spcPts val="0"/>
              </a:spcBef>
              <a:spcAft>
                <a:spcPts val="600"/>
              </a:spcAft>
            </a:pPr>
            <a:endParaRPr lang="en-US" sz="3200" dirty="0">
              <a:solidFill>
                <a:prstClr val="black"/>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27F8820D-12B7-54A5-1C1C-4A1995AE66E9}"/>
              </a:ext>
            </a:extLst>
          </p:cNvPr>
          <p:cNvSpPr txBox="1"/>
          <p:nvPr/>
        </p:nvSpPr>
        <p:spPr>
          <a:xfrm>
            <a:off x="329338" y="111782"/>
            <a:ext cx="9158148" cy="769441"/>
          </a:xfrm>
          <a:prstGeom prst="rect">
            <a:avLst/>
          </a:prstGeom>
          <a:noFill/>
        </p:spPr>
        <p:txBody>
          <a:bodyPr wrap="none" lIns="91440" tIns="45720" rIns="91440" bIns="45720" rtlCol="0" anchor="t">
            <a:spAutoFit/>
          </a:bodyPr>
          <a:lstStyle/>
          <a:p>
            <a:r>
              <a:rPr lang="en-US" sz="4400" dirty="0">
                <a:solidFill>
                  <a:schemeClr val="bg1"/>
                </a:solidFill>
                <a:latin typeface="Cambria" panose="02040503050406030204" pitchFamily="18" charset="0"/>
                <a:ea typeface="Cambria" panose="02040503050406030204" pitchFamily="18" charset="0"/>
                <a:cs typeface="Arial"/>
              </a:rPr>
              <a:t>Supplemental Coverage From Space   </a:t>
            </a:r>
          </a:p>
        </p:txBody>
      </p:sp>
      <p:pic>
        <p:nvPicPr>
          <p:cNvPr id="10" name="Picture 2" descr="How decades of expertise with the fourth state of matter could bring  satellites closer to Earth | Princeton Plasma Physics Laboratory">
            <a:extLst>
              <a:ext uri="{FF2B5EF4-FFF2-40B4-BE49-F238E27FC236}">
                <a16:creationId xmlns:a16="http://schemas.microsoft.com/office/drawing/2014/main" xmlns="" id="{4FDF3C05-DBA9-E2AD-0285-4B5AB43169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338" r="-2" b="3539"/>
          <a:stretch/>
        </p:blipFill>
        <p:spPr bwMode="auto">
          <a:xfrm>
            <a:off x="9539218" y="1496847"/>
            <a:ext cx="2480493" cy="13411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electronics, monitor, black, close&#10;&#10;AI-generated content may be incorrect.">
            <a:extLst>
              <a:ext uri="{FF2B5EF4-FFF2-40B4-BE49-F238E27FC236}">
                <a16:creationId xmlns:a16="http://schemas.microsoft.com/office/drawing/2014/main" xmlns="" id="{F6540185-38A1-344D-793C-7A89EC09EF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74957" y="4442714"/>
            <a:ext cx="1836878" cy="1836878"/>
          </a:xfrm>
          <a:prstGeom prst="rect">
            <a:avLst/>
          </a:prstGeom>
        </p:spPr>
      </p:pic>
      <p:sp>
        <p:nvSpPr>
          <p:cNvPr id="13" name="Arrow: Left-Right 12">
            <a:extLst>
              <a:ext uri="{FF2B5EF4-FFF2-40B4-BE49-F238E27FC236}">
                <a16:creationId xmlns:a16="http://schemas.microsoft.com/office/drawing/2014/main" xmlns="" id="{42740EBA-3FB9-8C2F-F1D8-B7A1ABBCD950}"/>
              </a:ext>
            </a:extLst>
          </p:cNvPr>
          <p:cNvSpPr/>
          <p:nvPr/>
        </p:nvSpPr>
        <p:spPr>
          <a:xfrm rot="5400000">
            <a:off x="10171242" y="3351405"/>
            <a:ext cx="1216443" cy="55824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xmlns="" id="{15878BC7-7B94-8D54-638F-D41912B15FA7}"/>
              </a:ext>
            </a:extLst>
          </p:cNvPr>
          <p:cNvSpPr>
            <a:spLocks noGrp="1"/>
          </p:cNvSpPr>
          <p:nvPr>
            <p:ph type="sldNum" sz="quarter" idx="12"/>
          </p:nvPr>
        </p:nvSpPr>
        <p:spPr/>
        <p:txBody>
          <a:bodyPr/>
          <a:lstStyle/>
          <a:p>
            <a:fld id="{DA0557A9-CCE4-4650-A898-5B26961A386C}" type="slidenum">
              <a:rPr lang="en-US" smtClean="0"/>
              <a:t>13</a:t>
            </a:fld>
            <a:endParaRPr lang="en-US" dirty="0"/>
          </a:p>
        </p:txBody>
      </p:sp>
    </p:spTree>
    <p:extLst>
      <p:ext uri="{BB962C8B-B14F-4D97-AF65-F5344CB8AC3E}">
        <p14:creationId xmlns:p14="http://schemas.microsoft.com/office/powerpoint/2010/main" val="2051851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CB6E5A-5F97-054E-B855-92B40F688FA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F1227875-76E4-80A2-5E8F-3E6B5E7EC7E5}"/>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53507FD0-A972-ABAF-ACED-BE817EAF1D10}"/>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3249C439-22A9-75F3-DC4C-DCCF961A2C50}"/>
              </a:ext>
            </a:extLst>
          </p:cNvPr>
          <p:cNvSpPr txBox="1"/>
          <p:nvPr/>
        </p:nvSpPr>
        <p:spPr>
          <a:xfrm>
            <a:off x="425563" y="189050"/>
            <a:ext cx="521297" cy="707886"/>
          </a:xfrm>
          <a:prstGeom prst="rect">
            <a:avLst/>
          </a:prstGeom>
          <a:noFill/>
        </p:spPr>
        <p:txBody>
          <a:bodyPr wrap="none" lIns="91440" tIns="45720" rIns="91440" bIns="45720" rtlCol="0" anchor="t">
            <a:spAutoFit/>
          </a:bodyPr>
          <a:lstStyle/>
          <a:p>
            <a:r>
              <a:rPr lang="en-US" sz="4000" dirty="0">
                <a:solidFill>
                  <a:schemeClr val="bg1"/>
                </a:solidFill>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BDF39EFC-BC48-AF3D-1595-63A4005B3696}"/>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14A553B1-8878-022B-8CA2-C2486B237D22}"/>
              </a:ext>
            </a:extLst>
          </p:cNvPr>
          <p:cNvSpPr txBox="1">
            <a:spLocks/>
          </p:cNvSpPr>
          <p:nvPr/>
        </p:nvSpPr>
        <p:spPr>
          <a:xfrm>
            <a:off x="494076" y="1312543"/>
            <a:ext cx="11539039" cy="55454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US" sz="3500" dirty="0">
              <a:solidFill>
                <a:prstClr val="black"/>
              </a:solidFill>
              <a:latin typeface="Cambria" panose="02040503050406030204" pitchFamily="18" charset="0"/>
              <a:ea typeface="Cambria" panose="02040503050406030204" pitchFamily="18" charset="0"/>
            </a:endParaRPr>
          </a:p>
          <a:p>
            <a:pPr>
              <a:lnSpc>
                <a:spcPct val="100000"/>
              </a:lnSpc>
              <a:spcBef>
                <a:spcPts val="0"/>
              </a:spcBef>
              <a:spcAft>
                <a:spcPts val="600"/>
              </a:spcAft>
            </a:pPr>
            <a:endParaRPr lang="en-US" sz="3200" dirty="0">
              <a:solidFill>
                <a:prstClr val="black"/>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xmlns="" id="{43FCA4C9-2453-9B54-CCF0-2A2DBDE8A8A8}"/>
              </a:ext>
            </a:extLst>
          </p:cNvPr>
          <p:cNvSpPr>
            <a:spLocks noGrp="1"/>
          </p:cNvSpPr>
          <p:nvPr>
            <p:ph type="sldNum" sz="quarter" idx="12"/>
          </p:nvPr>
        </p:nvSpPr>
        <p:spPr/>
        <p:txBody>
          <a:bodyPr/>
          <a:lstStyle/>
          <a:p>
            <a:fld id="{DA0557A9-CCE4-4650-A898-5B26961A386C}" type="slidenum">
              <a:rPr lang="en-US" smtClean="0"/>
              <a:t>14</a:t>
            </a:fld>
            <a:endParaRPr lang="en-US" dirty="0"/>
          </a:p>
        </p:txBody>
      </p:sp>
      <p:sp>
        <p:nvSpPr>
          <p:cNvPr id="8" name="TextBox 7">
            <a:extLst>
              <a:ext uri="{FF2B5EF4-FFF2-40B4-BE49-F238E27FC236}">
                <a16:creationId xmlns:a16="http://schemas.microsoft.com/office/drawing/2014/main" xmlns="" id="{433C1FCA-96D9-2014-51E6-4BB4F9D1E197}"/>
              </a:ext>
            </a:extLst>
          </p:cNvPr>
          <p:cNvSpPr txBox="1"/>
          <p:nvPr/>
        </p:nvSpPr>
        <p:spPr>
          <a:xfrm>
            <a:off x="329338" y="111782"/>
            <a:ext cx="6088526" cy="769441"/>
          </a:xfrm>
          <a:prstGeom prst="rect">
            <a:avLst/>
          </a:prstGeom>
          <a:noFill/>
        </p:spPr>
        <p:txBody>
          <a:bodyPr wrap="none" lIns="91440" tIns="45720" rIns="91440" bIns="45720" rtlCol="0" anchor="t">
            <a:spAutoFit/>
          </a:bodyPr>
          <a:lstStyle/>
          <a:p>
            <a:r>
              <a:rPr lang="en-US" sz="4400" dirty="0">
                <a:solidFill>
                  <a:schemeClr val="bg1"/>
                </a:solidFill>
                <a:latin typeface="Cambria" panose="02040503050406030204" pitchFamily="18" charset="0"/>
                <a:ea typeface="Cambria" panose="02040503050406030204" pitchFamily="18" charset="0"/>
                <a:cs typeface="Arial"/>
              </a:rPr>
              <a:t>4.9 GHz - Band Manager </a:t>
            </a:r>
          </a:p>
        </p:txBody>
      </p:sp>
      <p:sp>
        <p:nvSpPr>
          <p:cNvPr id="9" name="Content Placeholder 2">
            <a:extLst>
              <a:ext uri="{FF2B5EF4-FFF2-40B4-BE49-F238E27FC236}">
                <a16:creationId xmlns:a16="http://schemas.microsoft.com/office/drawing/2014/main" xmlns="" id="{1F355F36-5667-DA83-D963-06B58417610A}"/>
              </a:ext>
            </a:extLst>
          </p:cNvPr>
          <p:cNvSpPr txBox="1">
            <a:spLocks/>
          </p:cNvSpPr>
          <p:nvPr/>
        </p:nvSpPr>
        <p:spPr>
          <a:xfrm>
            <a:off x="1158541" y="1232307"/>
            <a:ext cx="10380960" cy="5232693"/>
          </a:xfrm>
          <a:prstGeom prst="rect">
            <a:avLst/>
          </a:prstGeom>
        </p:spPr>
        <p:txBody>
          <a:bodyPr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1800"/>
              </a:spcAft>
            </a:pPr>
            <a:r>
              <a:rPr lang="en-US" altLang="en-US" sz="4000" dirty="0">
                <a:latin typeface="Times New Roman"/>
                <a:ea typeface="Calibri"/>
                <a:cs typeface="Times New Roman"/>
              </a:rPr>
              <a:t>50 MHz of spectrum at 4940-4990 MHz licensed exclusively to public safety for fixed and mobile broadband operations. </a:t>
            </a:r>
          </a:p>
          <a:p>
            <a:pPr>
              <a:spcBef>
                <a:spcPct val="0"/>
              </a:spcBef>
              <a:spcAft>
                <a:spcPts val="1800"/>
              </a:spcAft>
            </a:pPr>
            <a:r>
              <a:rPr lang="en-US" altLang="en-US" sz="4000" dirty="0">
                <a:latin typeface="Times New Roman"/>
                <a:cs typeface="Times New Roman"/>
              </a:rPr>
              <a:t>In January 2023, the Commission established a nationwide Band Manager to oversee the band.</a:t>
            </a:r>
          </a:p>
          <a:p>
            <a:pPr>
              <a:spcBef>
                <a:spcPct val="0"/>
              </a:spcBef>
              <a:spcAft>
                <a:spcPts val="1800"/>
              </a:spcAft>
            </a:pPr>
            <a:r>
              <a:rPr lang="en-US" altLang="en-US" sz="4000" dirty="0">
                <a:latin typeface="Times New Roman"/>
                <a:cs typeface="Times New Roman"/>
              </a:rPr>
              <a:t>In October 2024, the Commission allowed the Band Manager, once selected, to apply for a nationwide overlay license in the band </a:t>
            </a:r>
            <a:r>
              <a:rPr lang="en-US" altLang="en-US" sz="4000" i="1" u="sng" dirty="0">
                <a:latin typeface="Times New Roman"/>
                <a:cs typeface="Times New Roman"/>
              </a:rPr>
              <a:t>and</a:t>
            </a:r>
            <a:r>
              <a:rPr lang="en-US" altLang="en-US" sz="4000" dirty="0">
                <a:latin typeface="Times New Roman"/>
                <a:cs typeface="Times New Roman"/>
              </a:rPr>
              <a:t> to enter into a sharing arrangement with FirstNet. </a:t>
            </a:r>
          </a:p>
          <a:p>
            <a:pPr marL="0" indent="0">
              <a:spcBef>
                <a:spcPct val="0"/>
              </a:spcBef>
              <a:buFont typeface="Arial" panose="020B0604020202020204" pitchFamily="34" charset="0"/>
              <a:buNone/>
            </a:pPr>
            <a:r>
              <a:rPr lang="en-US" altLang="en-US" sz="3200" dirty="0">
                <a:latin typeface="Times New Roman"/>
                <a:cs typeface="Times New Roman"/>
              </a:rPr>
              <a:t> </a:t>
            </a:r>
            <a:endParaRPr lang="en-US" sz="3200" dirty="0">
              <a:latin typeface="Times New Roman"/>
              <a:ea typeface="Cambria" panose="02040503050406030204" pitchFamily="18" charset="0"/>
              <a:cs typeface="Times New Roman"/>
            </a:endParaRPr>
          </a:p>
          <a:p>
            <a:pPr marL="0" indent="0">
              <a:buFont typeface="Arial" panose="020B0604020202020204" pitchFamily="34" charset="0"/>
              <a:buNone/>
            </a:pP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22922164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E6621C-7773-E77B-47A5-8A685409D9C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55615B38-6DC3-4EDB-FF5A-D14F7D1FBBA0}"/>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64DCF33A-A1E6-93E6-25A8-8F07A50E074E}"/>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40257116-175C-88E0-A8B3-EDD5C6A411B1}"/>
              </a:ext>
            </a:extLst>
          </p:cNvPr>
          <p:cNvSpPr txBox="1"/>
          <p:nvPr/>
        </p:nvSpPr>
        <p:spPr>
          <a:xfrm>
            <a:off x="425563" y="189050"/>
            <a:ext cx="521297" cy="707886"/>
          </a:xfrm>
          <a:prstGeom prst="rect">
            <a:avLst/>
          </a:prstGeom>
          <a:noFill/>
        </p:spPr>
        <p:txBody>
          <a:bodyPr wrap="none" lIns="91440" tIns="45720" rIns="91440" bIns="45720" rtlCol="0" anchor="t">
            <a:spAutoFit/>
          </a:bodyPr>
          <a:lstStyle/>
          <a:p>
            <a:r>
              <a:rPr lang="en-US" sz="4000" dirty="0">
                <a:solidFill>
                  <a:schemeClr val="bg1"/>
                </a:solidFill>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92C38FB5-7050-6CBC-6396-2527100FB3EA}"/>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D7F130AB-7850-AAEC-57C2-0A558AFF435F}"/>
              </a:ext>
            </a:extLst>
          </p:cNvPr>
          <p:cNvSpPr txBox="1">
            <a:spLocks/>
          </p:cNvSpPr>
          <p:nvPr/>
        </p:nvSpPr>
        <p:spPr>
          <a:xfrm>
            <a:off x="494076" y="1312543"/>
            <a:ext cx="11539039" cy="55454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US" sz="3500" dirty="0">
              <a:solidFill>
                <a:prstClr val="black"/>
              </a:solidFill>
              <a:latin typeface="Cambria" panose="02040503050406030204" pitchFamily="18" charset="0"/>
              <a:ea typeface="Cambria" panose="02040503050406030204" pitchFamily="18" charset="0"/>
            </a:endParaRPr>
          </a:p>
          <a:p>
            <a:pPr>
              <a:lnSpc>
                <a:spcPct val="100000"/>
              </a:lnSpc>
              <a:spcBef>
                <a:spcPts val="0"/>
              </a:spcBef>
              <a:spcAft>
                <a:spcPts val="600"/>
              </a:spcAft>
            </a:pPr>
            <a:endParaRPr lang="en-US" sz="3200" dirty="0">
              <a:solidFill>
                <a:prstClr val="black"/>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xmlns="" id="{E1199B6B-E6C2-49F1-D5D7-FE25E897CF0E}"/>
              </a:ext>
            </a:extLst>
          </p:cNvPr>
          <p:cNvSpPr>
            <a:spLocks noGrp="1"/>
          </p:cNvSpPr>
          <p:nvPr>
            <p:ph type="sldNum" sz="quarter" idx="12"/>
          </p:nvPr>
        </p:nvSpPr>
        <p:spPr/>
        <p:txBody>
          <a:bodyPr/>
          <a:lstStyle/>
          <a:p>
            <a:fld id="{DA0557A9-CCE4-4650-A898-5B26961A386C}" type="slidenum">
              <a:rPr lang="en-US" smtClean="0"/>
              <a:t>15</a:t>
            </a:fld>
            <a:endParaRPr lang="en-US" dirty="0"/>
          </a:p>
        </p:txBody>
      </p:sp>
      <p:sp>
        <p:nvSpPr>
          <p:cNvPr id="11" name="Title 1">
            <a:extLst>
              <a:ext uri="{FF2B5EF4-FFF2-40B4-BE49-F238E27FC236}">
                <a16:creationId xmlns:a16="http://schemas.microsoft.com/office/drawing/2014/main" xmlns="" id="{B3C6D6FC-B2F2-40F1-7565-C454B56AAEDF}"/>
              </a:ext>
            </a:extLst>
          </p:cNvPr>
          <p:cNvSpPr txBox="1">
            <a:spLocks/>
          </p:cNvSpPr>
          <p:nvPr/>
        </p:nvSpPr>
        <p:spPr>
          <a:xfrm>
            <a:off x="421703" y="229295"/>
            <a:ext cx="10018713" cy="1295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ambria"/>
                <a:ea typeface="Cambria"/>
              </a:rPr>
              <a:t>4.9 GHz – Granular Data Collection</a:t>
            </a:r>
            <a:endParaRPr lang="en-US" dirty="0">
              <a:solidFill>
                <a:schemeClr val="bg1"/>
              </a:solidFill>
            </a:endParaRPr>
          </a:p>
        </p:txBody>
      </p:sp>
      <p:sp>
        <p:nvSpPr>
          <p:cNvPr id="12" name="Content Placeholder 2">
            <a:extLst>
              <a:ext uri="{FF2B5EF4-FFF2-40B4-BE49-F238E27FC236}">
                <a16:creationId xmlns:a16="http://schemas.microsoft.com/office/drawing/2014/main" xmlns="" id="{F311628F-612D-0A8B-2480-018FDCDABC89}"/>
              </a:ext>
            </a:extLst>
          </p:cNvPr>
          <p:cNvSpPr txBox="1">
            <a:spLocks/>
          </p:cNvSpPr>
          <p:nvPr/>
        </p:nvSpPr>
        <p:spPr>
          <a:xfrm>
            <a:off x="838200" y="1412769"/>
            <a:ext cx="10484655" cy="5215936"/>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685800">
              <a:spcBef>
                <a:spcPct val="0"/>
              </a:spcBef>
              <a:spcAft>
                <a:spcPts val="1800"/>
              </a:spcAft>
            </a:pPr>
            <a:r>
              <a:rPr lang="en-US" sz="3600" dirty="0">
                <a:latin typeface="Times New Roman"/>
                <a:cs typeface="Times New Roman"/>
              </a:rPr>
              <a:t>The Commission required 4.9 GHz incumbents to file applications with granular technical data on their existing operations.</a:t>
            </a:r>
            <a:endParaRPr lang="en-US" altLang="en-US" sz="3600" dirty="0">
              <a:latin typeface="Times New Roman"/>
              <a:cs typeface="Times New Roman"/>
            </a:endParaRPr>
          </a:p>
          <a:p>
            <a:pPr marL="685800" indent="-685800">
              <a:spcBef>
                <a:spcPct val="0"/>
              </a:spcBef>
              <a:spcAft>
                <a:spcPts val="1800"/>
              </a:spcAft>
            </a:pPr>
            <a:r>
              <a:rPr lang="en-US" altLang="en-US" sz="3600" dirty="0">
                <a:latin typeface="Times New Roman"/>
                <a:cs typeface="Times New Roman"/>
              </a:rPr>
              <a:t>The data collection deadline expired on July 9, 2025, and staff continues to process pending applications.</a:t>
            </a:r>
            <a:endParaRPr lang="en-US" dirty="0">
              <a:latin typeface="Aptos" panose="02110004020202020204"/>
              <a:cs typeface="Times New Roman"/>
            </a:endParaRPr>
          </a:p>
          <a:p>
            <a:pPr marL="685800" indent="-685800">
              <a:spcBef>
                <a:spcPct val="0"/>
              </a:spcBef>
              <a:spcAft>
                <a:spcPts val="1800"/>
              </a:spcAft>
            </a:pPr>
            <a:r>
              <a:rPr lang="en-US" altLang="en-US" sz="3600" dirty="0">
                <a:latin typeface="Times New Roman"/>
                <a:cs typeface="Times New Roman"/>
              </a:rPr>
              <a:t>Once selected, the Band Manager will use the granular technical data to ensure that incumbent public safety operations are protected from harmful interference.  </a:t>
            </a:r>
            <a:endParaRPr lang="en-US" dirty="0"/>
          </a:p>
          <a:p>
            <a:endParaRPr lang="en-US"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1278440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F90006-216C-313D-703F-8BB3A3D8395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DC1B53F4-61A0-1EFE-2429-8C357EFD886D}"/>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9D7478D7-4239-F0B6-1AFA-FC4130C0D26F}"/>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BBDFFAE5-9B98-1DFF-B164-9C7C62524CC3}"/>
              </a:ext>
            </a:extLst>
          </p:cNvPr>
          <p:cNvSpPr txBox="1"/>
          <p:nvPr/>
        </p:nvSpPr>
        <p:spPr>
          <a:xfrm>
            <a:off x="425563" y="189050"/>
            <a:ext cx="521297" cy="707886"/>
          </a:xfrm>
          <a:prstGeom prst="rect">
            <a:avLst/>
          </a:prstGeom>
          <a:noFill/>
        </p:spPr>
        <p:txBody>
          <a:bodyPr wrap="none" lIns="91440" tIns="45720" rIns="91440" bIns="45720" rtlCol="0" anchor="t">
            <a:spAutoFit/>
          </a:bodyPr>
          <a:lstStyle/>
          <a:p>
            <a:r>
              <a:rPr lang="en-US" sz="4000" dirty="0">
                <a:solidFill>
                  <a:schemeClr val="bg1"/>
                </a:solidFill>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3A1720CE-99D0-03BA-A6F8-BBB4B0154B9B}"/>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3A705F4A-997E-EA41-F006-0B72AF78E21A}"/>
              </a:ext>
            </a:extLst>
          </p:cNvPr>
          <p:cNvSpPr txBox="1">
            <a:spLocks/>
          </p:cNvSpPr>
          <p:nvPr/>
        </p:nvSpPr>
        <p:spPr>
          <a:xfrm>
            <a:off x="494076" y="1312543"/>
            <a:ext cx="11539039" cy="55454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US" sz="3500" dirty="0">
              <a:solidFill>
                <a:prstClr val="black"/>
              </a:solidFill>
              <a:latin typeface="Cambria" panose="02040503050406030204" pitchFamily="18" charset="0"/>
              <a:ea typeface="Cambria" panose="02040503050406030204" pitchFamily="18" charset="0"/>
            </a:endParaRPr>
          </a:p>
          <a:p>
            <a:pPr>
              <a:lnSpc>
                <a:spcPct val="100000"/>
              </a:lnSpc>
              <a:spcBef>
                <a:spcPts val="0"/>
              </a:spcBef>
              <a:spcAft>
                <a:spcPts val="600"/>
              </a:spcAft>
            </a:pPr>
            <a:endParaRPr lang="en-US" sz="3200" dirty="0">
              <a:solidFill>
                <a:prstClr val="black"/>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xmlns="" id="{64E71E52-D863-0D62-69DA-12264711EB6D}"/>
              </a:ext>
            </a:extLst>
          </p:cNvPr>
          <p:cNvSpPr>
            <a:spLocks noGrp="1"/>
          </p:cNvSpPr>
          <p:nvPr>
            <p:ph type="sldNum" sz="quarter" idx="12"/>
          </p:nvPr>
        </p:nvSpPr>
        <p:spPr/>
        <p:txBody>
          <a:bodyPr/>
          <a:lstStyle/>
          <a:p>
            <a:fld id="{DA0557A9-CCE4-4650-A898-5B26961A386C}" type="slidenum">
              <a:rPr lang="en-US" smtClean="0"/>
              <a:t>16</a:t>
            </a:fld>
            <a:endParaRPr lang="en-US" dirty="0"/>
          </a:p>
        </p:txBody>
      </p:sp>
      <p:sp>
        <p:nvSpPr>
          <p:cNvPr id="8" name="Title 1">
            <a:extLst>
              <a:ext uri="{FF2B5EF4-FFF2-40B4-BE49-F238E27FC236}">
                <a16:creationId xmlns:a16="http://schemas.microsoft.com/office/drawing/2014/main" xmlns="" id="{3D549E7D-C7D4-2EE4-71E9-1A760ED287ED}"/>
              </a:ext>
            </a:extLst>
          </p:cNvPr>
          <p:cNvSpPr txBox="1">
            <a:spLocks/>
          </p:cNvSpPr>
          <p:nvPr/>
        </p:nvSpPr>
        <p:spPr>
          <a:xfrm>
            <a:off x="494076" y="136525"/>
            <a:ext cx="10018713" cy="1295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ambria"/>
                <a:ea typeface="Cambria"/>
              </a:rPr>
              <a:t>Licensing - Invalid Email Address</a:t>
            </a:r>
          </a:p>
        </p:txBody>
      </p:sp>
      <p:sp>
        <p:nvSpPr>
          <p:cNvPr id="9" name="Content Placeholder 2">
            <a:extLst>
              <a:ext uri="{FF2B5EF4-FFF2-40B4-BE49-F238E27FC236}">
                <a16:creationId xmlns:a16="http://schemas.microsoft.com/office/drawing/2014/main" xmlns="" id="{BFBC78CD-2C28-3861-EF9E-947B1F279A02}"/>
              </a:ext>
            </a:extLst>
          </p:cNvPr>
          <p:cNvSpPr txBox="1">
            <a:spLocks/>
          </p:cNvSpPr>
          <p:nvPr/>
        </p:nvSpPr>
        <p:spPr>
          <a:xfrm>
            <a:off x="599500" y="1386224"/>
            <a:ext cx="10512196" cy="5143238"/>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1200"/>
              </a:spcAft>
            </a:pPr>
            <a:r>
              <a:rPr lang="en-US" altLang="en-US" sz="3200" dirty="0">
                <a:latin typeface="Times New Roman"/>
                <a:ea typeface="Calibri"/>
                <a:cs typeface="Times New Roman"/>
              </a:rPr>
              <a:t>In 2020, the Commission eliminated most paper mailings of ULS correspondence and adopted rules mandating electronic delivery for all ULS correspondence.</a:t>
            </a:r>
          </a:p>
          <a:p>
            <a:pPr>
              <a:spcBef>
                <a:spcPct val="0"/>
              </a:spcBef>
              <a:spcAft>
                <a:spcPts val="1200"/>
              </a:spcAft>
            </a:pPr>
            <a:r>
              <a:rPr lang="en-US" altLang="en-US" sz="3200" dirty="0">
                <a:latin typeface="Times New Roman"/>
                <a:ea typeface="Calibri"/>
                <a:cs typeface="Times New Roman"/>
              </a:rPr>
              <a:t>A licensee with an invalid email address will not get this correspondence.  This can lead to missing construction and renewal deadlines, potentially resulting in license cancellation.</a:t>
            </a:r>
            <a:endParaRPr lang="en-US" altLang="en-US" sz="3200" dirty="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spcAft>
                <a:spcPts val="1200"/>
              </a:spcAft>
            </a:pPr>
            <a:r>
              <a:rPr lang="en-US" altLang="en-US" sz="3200" dirty="0">
                <a:latin typeface="Times New Roman"/>
                <a:ea typeface="Calibri"/>
                <a:cs typeface="Times New Roman"/>
              </a:rPr>
              <a:t>Remind your stakeholders to check and, if necessary, update the administrative information on their licenses to ensure receipt of courtesy electronic reminders and other ULS correspondence.</a:t>
            </a:r>
            <a:endParaRPr lang="en-US" sz="3200" dirty="0">
              <a:solidFill>
                <a:prstClr val="black"/>
              </a:solidFill>
              <a:latin typeface="Times New Roman"/>
              <a:ea typeface="Calibri"/>
              <a:cs typeface="Times New Roman"/>
            </a:endParaRPr>
          </a:p>
          <a:p>
            <a:pPr>
              <a:spcBef>
                <a:spcPts val="0"/>
              </a:spcBef>
              <a:spcAft>
                <a:spcPts val="800"/>
              </a:spcAft>
            </a:pPr>
            <a:endParaRPr lang="en-US" dirty="0">
              <a:solidFill>
                <a:prstClr val="black"/>
              </a:solidFill>
              <a:latin typeface="Cambria" panose="02040503050406030204" pitchFamily="18" charset="0"/>
              <a:ea typeface="Cambria" panose="02040503050406030204" pitchFamily="18" charset="0"/>
            </a:endParaRPr>
          </a:p>
          <a:p>
            <a:pPr>
              <a:spcBef>
                <a:spcPts val="0"/>
              </a:spcBef>
              <a:spcAft>
                <a:spcPts val="800"/>
              </a:spcAft>
            </a:pPr>
            <a:endParaRPr lang="en-US"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310673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C64169D-99E2-CC10-55E8-68D1CC6F92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17B53934-0081-86B3-2D3E-C386ED87D112}"/>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0149CDE2-B4BA-12C2-7F92-BDFF15D5C08C}"/>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79519703-2317-6767-C1EF-553935083331}"/>
              </a:ext>
            </a:extLst>
          </p:cNvPr>
          <p:cNvSpPr txBox="1"/>
          <p:nvPr/>
        </p:nvSpPr>
        <p:spPr>
          <a:xfrm>
            <a:off x="425563" y="189050"/>
            <a:ext cx="521297" cy="707886"/>
          </a:xfrm>
          <a:prstGeom prst="rect">
            <a:avLst/>
          </a:prstGeom>
          <a:noFill/>
        </p:spPr>
        <p:txBody>
          <a:bodyPr wrap="none" lIns="91440" tIns="45720" rIns="91440" bIns="45720" rtlCol="0" anchor="t">
            <a:spAutoFit/>
          </a:bodyPr>
          <a:lstStyle/>
          <a:p>
            <a:r>
              <a:rPr lang="en-US" sz="4000" dirty="0">
                <a:solidFill>
                  <a:schemeClr val="bg1"/>
                </a:solidFill>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EAE745D3-543C-3AE0-3A68-7FD678DF6B17}"/>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7EAAB7F2-7D70-057A-5BA6-F7FFAAB08711}"/>
              </a:ext>
            </a:extLst>
          </p:cNvPr>
          <p:cNvSpPr txBox="1">
            <a:spLocks/>
          </p:cNvSpPr>
          <p:nvPr/>
        </p:nvSpPr>
        <p:spPr>
          <a:xfrm>
            <a:off x="494076" y="1312543"/>
            <a:ext cx="11539039" cy="55454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US" sz="3500" dirty="0">
              <a:solidFill>
                <a:prstClr val="black"/>
              </a:solidFill>
              <a:latin typeface="Cambria" panose="02040503050406030204" pitchFamily="18" charset="0"/>
              <a:ea typeface="Cambria" panose="02040503050406030204" pitchFamily="18" charset="0"/>
            </a:endParaRPr>
          </a:p>
          <a:p>
            <a:pPr>
              <a:lnSpc>
                <a:spcPct val="100000"/>
              </a:lnSpc>
              <a:spcBef>
                <a:spcPts val="0"/>
              </a:spcBef>
              <a:spcAft>
                <a:spcPts val="600"/>
              </a:spcAft>
            </a:pPr>
            <a:endParaRPr lang="en-US" sz="3200" dirty="0">
              <a:solidFill>
                <a:prstClr val="black"/>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xmlns="" id="{513D0103-FDB4-F98E-8E1A-D506B7307E69}"/>
              </a:ext>
            </a:extLst>
          </p:cNvPr>
          <p:cNvSpPr>
            <a:spLocks noGrp="1"/>
          </p:cNvSpPr>
          <p:nvPr>
            <p:ph type="sldNum" sz="quarter" idx="12"/>
          </p:nvPr>
        </p:nvSpPr>
        <p:spPr/>
        <p:txBody>
          <a:bodyPr/>
          <a:lstStyle/>
          <a:p>
            <a:fld id="{DA0557A9-CCE4-4650-A898-5B26961A386C}" type="slidenum">
              <a:rPr lang="en-US" smtClean="0"/>
              <a:t>17</a:t>
            </a:fld>
            <a:endParaRPr lang="en-US" dirty="0"/>
          </a:p>
        </p:txBody>
      </p:sp>
      <p:sp>
        <p:nvSpPr>
          <p:cNvPr id="8" name="Title 1">
            <a:extLst>
              <a:ext uri="{FF2B5EF4-FFF2-40B4-BE49-F238E27FC236}">
                <a16:creationId xmlns:a16="http://schemas.microsoft.com/office/drawing/2014/main" xmlns="" id="{7DA39BBF-E4D8-15B2-13BC-0AE9CBBB4134}"/>
              </a:ext>
            </a:extLst>
          </p:cNvPr>
          <p:cNvSpPr txBox="1">
            <a:spLocks/>
          </p:cNvSpPr>
          <p:nvPr/>
        </p:nvSpPr>
        <p:spPr>
          <a:xfrm>
            <a:off x="181567" y="-21275"/>
            <a:ext cx="9347951" cy="128330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bg1"/>
                </a:solidFill>
                <a:latin typeface="Cambria"/>
                <a:ea typeface="Cambria"/>
              </a:rPr>
              <a:t>Licensing – How to Update Email Address and Renew Licenses</a:t>
            </a:r>
            <a:endParaRPr lang="en-US" sz="4000" dirty="0">
              <a:solidFill>
                <a:schemeClr val="bg1"/>
              </a:solidFill>
              <a:latin typeface="Cambria"/>
              <a:ea typeface="Cambria"/>
            </a:endParaRPr>
          </a:p>
        </p:txBody>
      </p:sp>
      <p:sp>
        <p:nvSpPr>
          <p:cNvPr id="9" name="Content Placeholder 2">
            <a:extLst>
              <a:ext uri="{FF2B5EF4-FFF2-40B4-BE49-F238E27FC236}">
                <a16:creationId xmlns:a16="http://schemas.microsoft.com/office/drawing/2014/main" xmlns="" id="{8C74B8DE-649D-FAED-7E80-278AD31FD79F}"/>
              </a:ext>
            </a:extLst>
          </p:cNvPr>
          <p:cNvSpPr txBox="1">
            <a:spLocks/>
          </p:cNvSpPr>
          <p:nvPr/>
        </p:nvSpPr>
        <p:spPr>
          <a:xfrm>
            <a:off x="277234" y="1413197"/>
            <a:ext cx="11197319" cy="5110701"/>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US" altLang="en-US" sz="3000" dirty="0">
                <a:latin typeface="Times New Roman"/>
                <a:ea typeface="Calibri"/>
                <a:cs typeface="Times New Roman"/>
              </a:rPr>
              <a:t>For instructions on updating email addresses or filing license renewal applications, see the Public Notice at </a:t>
            </a:r>
            <a:r>
              <a:rPr lang="en-US" altLang="en-US" sz="3000" dirty="0">
                <a:latin typeface="Times New Roman"/>
                <a:ea typeface="Calibri"/>
                <a:cs typeface="Times New Roman"/>
                <a:hlinkClick r:id="rId6"/>
              </a:rPr>
              <a:t>https://docs.fcc.gov/public/attachments/DA-22-65A1.pdf</a:t>
            </a:r>
            <a:r>
              <a:rPr lang="en-US" altLang="en-US" sz="3000" dirty="0">
                <a:latin typeface="Times New Roman"/>
                <a:ea typeface="Calibri"/>
                <a:cs typeface="Times New Roman"/>
              </a:rPr>
              <a:t>.    </a:t>
            </a:r>
          </a:p>
          <a:p>
            <a:pPr>
              <a:spcBef>
                <a:spcPct val="0"/>
              </a:spcBef>
              <a:spcAft>
                <a:spcPts val="600"/>
              </a:spcAft>
            </a:pPr>
            <a:r>
              <a:rPr lang="en-US" altLang="en-US" sz="3000" dirty="0">
                <a:latin typeface="Times New Roman"/>
                <a:ea typeface="Calibri"/>
                <a:cs typeface="Times New Roman"/>
              </a:rPr>
              <a:t>For further assistance, submit a help request at </a:t>
            </a:r>
            <a:r>
              <a:rPr lang="en-US" altLang="en-US" sz="3000" dirty="0">
                <a:latin typeface="Times New Roman"/>
                <a:ea typeface="Calibri"/>
                <a:cs typeface="Times New Roman"/>
                <a:hlinkClick r:id="rId7"/>
              </a:rPr>
              <a:t>https://www.fcc.gov/wtbhelp wireless/available-support-services</a:t>
            </a:r>
            <a:r>
              <a:rPr lang="en-US" altLang="en-US" sz="3000" dirty="0">
                <a:latin typeface="Times New Roman"/>
                <a:ea typeface="Calibri"/>
                <a:cs typeface="Times New Roman"/>
              </a:rPr>
              <a:t> or call the FCC Licensing Support Center at (877) 480-3201, Monday through Friday 8:00 AM-6:00 PM ET. </a:t>
            </a:r>
          </a:p>
          <a:p>
            <a:pPr>
              <a:spcBef>
                <a:spcPct val="0"/>
              </a:spcBef>
              <a:spcAft>
                <a:spcPts val="600"/>
              </a:spcAft>
            </a:pPr>
            <a:r>
              <a:rPr lang="en-US" sz="3000" dirty="0">
                <a:latin typeface="Times New Roman"/>
                <a:ea typeface="Calibri"/>
                <a:cs typeface="Times New Roman"/>
              </a:rPr>
              <a:t>Alternatively, licensees may consider asking an FCC-certified public safety frequency coordinator to update administrative information (i.e., email address) or renew a license for a fee.  See list at </a:t>
            </a:r>
            <a:r>
              <a:rPr lang="en-US" sz="3000" dirty="0">
                <a:latin typeface="Times New Roman"/>
                <a:ea typeface="Calibri"/>
                <a:cs typeface="Times New Roman"/>
                <a:hlinkClick r:id="rId8"/>
              </a:rPr>
              <a:t>https://www.fcc.gov/general/public-safety-frequency-coordinators</a:t>
            </a:r>
            <a:r>
              <a:rPr lang="en-US" sz="3000" dirty="0">
                <a:latin typeface="Times New Roman"/>
                <a:ea typeface="Calibri"/>
                <a:cs typeface="Times New Roman"/>
              </a:rPr>
              <a:t>. </a:t>
            </a:r>
            <a:endParaRPr lang="en-US" altLang="en-US" sz="3000" dirty="0">
              <a:latin typeface="Times New Roman"/>
              <a:ea typeface="Calibri"/>
              <a:cs typeface="Times New Roman"/>
            </a:endParaRPr>
          </a:p>
        </p:txBody>
      </p:sp>
    </p:spTree>
    <p:extLst>
      <p:ext uri="{BB962C8B-B14F-4D97-AF65-F5344CB8AC3E}">
        <p14:creationId xmlns:p14="http://schemas.microsoft.com/office/powerpoint/2010/main" val="3238531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7414D4A-158E-6D0D-52CA-3CBB07FF53D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59E52AC7-7CBE-C3DD-86BB-A4DB7972C7BB}"/>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67B359F4-E6CE-5D3C-82EC-020FF8B88254}"/>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9D10008C-D12B-3EB7-1A55-5A0F3DCF17F3}"/>
              </a:ext>
            </a:extLst>
          </p:cNvPr>
          <p:cNvSpPr txBox="1"/>
          <p:nvPr/>
        </p:nvSpPr>
        <p:spPr>
          <a:xfrm>
            <a:off x="425563" y="189050"/>
            <a:ext cx="521297" cy="707886"/>
          </a:xfrm>
          <a:prstGeom prst="rect">
            <a:avLst/>
          </a:prstGeom>
          <a:noFill/>
        </p:spPr>
        <p:txBody>
          <a:bodyPr wrap="none" lIns="91440" tIns="45720" rIns="91440" bIns="45720" rtlCol="0" anchor="t">
            <a:spAutoFit/>
          </a:bodyPr>
          <a:lstStyle/>
          <a:p>
            <a:r>
              <a:rPr lang="en-US" sz="4000" dirty="0">
                <a:solidFill>
                  <a:schemeClr val="bg1"/>
                </a:solidFill>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15A4A17C-B78F-C166-79F9-4C24AE5E5B03}"/>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3C60146E-0306-DC61-6703-117ACE9FB4C6}"/>
              </a:ext>
            </a:extLst>
          </p:cNvPr>
          <p:cNvSpPr txBox="1">
            <a:spLocks/>
          </p:cNvSpPr>
          <p:nvPr/>
        </p:nvSpPr>
        <p:spPr>
          <a:xfrm>
            <a:off x="494076" y="1312543"/>
            <a:ext cx="11539039" cy="55454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US" sz="3500" dirty="0">
              <a:solidFill>
                <a:prstClr val="black"/>
              </a:solidFill>
              <a:latin typeface="Cambria" panose="02040503050406030204" pitchFamily="18" charset="0"/>
              <a:ea typeface="Cambria" panose="02040503050406030204" pitchFamily="18" charset="0"/>
            </a:endParaRPr>
          </a:p>
          <a:p>
            <a:pPr>
              <a:lnSpc>
                <a:spcPct val="100000"/>
              </a:lnSpc>
              <a:spcBef>
                <a:spcPts val="0"/>
              </a:spcBef>
              <a:spcAft>
                <a:spcPts val="600"/>
              </a:spcAft>
            </a:pPr>
            <a:endParaRPr lang="en-US" sz="3200" dirty="0">
              <a:solidFill>
                <a:prstClr val="black"/>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xmlns="" id="{20D936B3-BB3B-A5C9-4599-437D625455A8}"/>
              </a:ext>
            </a:extLst>
          </p:cNvPr>
          <p:cNvSpPr>
            <a:spLocks noGrp="1"/>
          </p:cNvSpPr>
          <p:nvPr>
            <p:ph type="sldNum" sz="quarter" idx="12"/>
          </p:nvPr>
        </p:nvSpPr>
        <p:spPr/>
        <p:txBody>
          <a:bodyPr/>
          <a:lstStyle/>
          <a:p>
            <a:fld id="{DA0557A9-CCE4-4650-A898-5B26961A386C}" type="slidenum">
              <a:rPr lang="en-US" smtClean="0"/>
              <a:t>18</a:t>
            </a:fld>
            <a:endParaRPr lang="en-US" dirty="0"/>
          </a:p>
        </p:txBody>
      </p:sp>
      <p:sp>
        <p:nvSpPr>
          <p:cNvPr id="8" name="Title 1">
            <a:extLst>
              <a:ext uri="{FF2B5EF4-FFF2-40B4-BE49-F238E27FC236}">
                <a16:creationId xmlns:a16="http://schemas.microsoft.com/office/drawing/2014/main" xmlns="" id="{988139E5-F003-89E5-81CB-5EA66EB94EA9}"/>
              </a:ext>
            </a:extLst>
          </p:cNvPr>
          <p:cNvSpPr txBox="1">
            <a:spLocks/>
          </p:cNvSpPr>
          <p:nvPr/>
        </p:nvSpPr>
        <p:spPr>
          <a:xfrm>
            <a:off x="195363" y="136525"/>
            <a:ext cx="10000308" cy="14016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ambria"/>
                <a:ea typeface="Cambria"/>
              </a:rPr>
              <a:t>Licensing – Pro Tips</a:t>
            </a:r>
            <a:endParaRPr lang="en-US" dirty="0">
              <a:solidFill>
                <a:schemeClr val="bg1"/>
              </a:solidFill>
              <a:latin typeface="Cambria"/>
              <a:ea typeface="Cambria"/>
            </a:endParaRPr>
          </a:p>
        </p:txBody>
      </p:sp>
      <p:sp>
        <p:nvSpPr>
          <p:cNvPr id="9" name="Content Placeholder 2">
            <a:extLst>
              <a:ext uri="{FF2B5EF4-FFF2-40B4-BE49-F238E27FC236}">
                <a16:creationId xmlns:a16="http://schemas.microsoft.com/office/drawing/2014/main" xmlns="" id="{FF9BB9A0-C51B-3D84-C9F0-6B43E15B8989}"/>
              </a:ext>
            </a:extLst>
          </p:cNvPr>
          <p:cNvSpPr txBox="1">
            <a:spLocks/>
          </p:cNvSpPr>
          <p:nvPr/>
        </p:nvSpPr>
        <p:spPr>
          <a:xfrm>
            <a:off x="195363" y="1390632"/>
            <a:ext cx="11273555" cy="4887630"/>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1200"/>
              </a:spcAft>
            </a:pPr>
            <a:r>
              <a:rPr lang="en-US" altLang="en-US" sz="3800">
                <a:latin typeface="Times New Roman"/>
                <a:ea typeface="Calibri"/>
                <a:cs typeface="Times New Roman"/>
              </a:rPr>
              <a:t>We encourage licensees to consider listing an agency or title email instead of a personal email.  Personnel and job duties change, which could lead to FCC information being misdirected. </a:t>
            </a:r>
          </a:p>
          <a:p>
            <a:pPr>
              <a:spcBef>
                <a:spcPct val="0"/>
              </a:spcBef>
              <a:spcAft>
                <a:spcPts val="1200"/>
              </a:spcAft>
            </a:pPr>
            <a:r>
              <a:rPr lang="en-US" altLang="en-US" sz="3800">
                <a:latin typeface="Times New Roman"/>
                <a:ea typeface="Calibri"/>
                <a:cs typeface="Times New Roman"/>
              </a:rPr>
              <a:t>We also encourage allowing multiple persons to monitor this email address and check spam folders to ensure receipt.</a:t>
            </a:r>
            <a:endParaRPr lang="en-US" sz="3800" dirty="0">
              <a:solidFill>
                <a:prstClr val="black"/>
              </a:solidFill>
              <a:latin typeface="Times New Roman"/>
              <a:ea typeface="Calibri"/>
              <a:cs typeface="Times New Roman"/>
            </a:endParaRPr>
          </a:p>
        </p:txBody>
      </p:sp>
    </p:spTree>
    <p:extLst>
      <p:ext uri="{BB962C8B-B14F-4D97-AF65-F5344CB8AC3E}">
        <p14:creationId xmlns:p14="http://schemas.microsoft.com/office/powerpoint/2010/main" val="38429018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5A9FB4-C06A-BF70-FEFE-431A905567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0D3B93FA-E80D-C120-543D-ABD5298E1416}"/>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772A96F7-A301-63A7-BEE2-D1D649C684DD}"/>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1FD2A66A-98E4-BD87-F111-97B91163E064}"/>
              </a:ext>
            </a:extLst>
          </p:cNvPr>
          <p:cNvSpPr txBox="1"/>
          <p:nvPr/>
        </p:nvSpPr>
        <p:spPr>
          <a:xfrm>
            <a:off x="425563" y="189050"/>
            <a:ext cx="521297" cy="707886"/>
          </a:xfrm>
          <a:prstGeom prst="rect">
            <a:avLst/>
          </a:prstGeom>
          <a:noFill/>
        </p:spPr>
        <p:txBody>
          <a:bodyPr wrap="none" lIns="91440" tIns="45720" rIns="91440" bIns="45720" rtlCol="0" anchor="t">
            <a:spAutoFit/>
          </a:bodyPr>
          <a:lstStyle/>
          <a:p>
            <a:r>
              <a:rPr lang="en-US" sz="4000" dirty="0">
                <a:solidFill>
                  <a:schemeClr val="bg1"/>
                </a:solidFill>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7A0031C4-C903-25A9-707B-A60EF93B0A72}"/>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45895A49-6F99-79E4-6702-24E130A1B698}"/>
              </a:ext>
            </a:extLst>
          </p:cNvPr>
          <p:cNvSpPr txBox="1">
            <a:spLocks/>
          </p:cNvSpPr>
          <p:nvPr/>
        </p:nvSpPr>
        <p:spPr>
          <a:xfrm>
            <a:off x="494076" y="1312543"/>
            <a:ext cx="11539039" cy="55454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US" sz="3500" dirty="0">
              <a:solidFill>
                <a:prstClr val="black"/>
              </a:solidFill>
              <a:latin typeface="Cambria" panose="02040503050406030204" pitchFamily="18" charset="0"/>
              <a:ea typeface="Cambria" panose="02040503050406030204" pitchFamily="18" charset="0"/>
            </a:endParaRPr>
          </a:p>
          <a:p>
            <a:pPr>
              <a:lnSpc>
                <a:spcPct val="100000"/>
              </a:lnSpc>
              <a:spcBef>
                <a:spcPts val="0"/>
              </a:spcBef>
              <a:spcAft>
                <a:spcPts val="600"/>
              </a:spcAft>
            </a:pPr>
            <a:endParaRPr lang="en-US" sz="3200" dirty="0">
              <a:solidFill>
                <a:prstClr val="black"/>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xmlns="" id="{70B3415B-75C7-7DEE-854D-795E78B5CA25}"/>
              </a:ext>
            </a:extLst>
          </p:cNvPr>
          <p:cNvSpPr>
            <a:spLocks noGrp="1"/>
          </p:cNvSpPr>
          <p:nvPr>
            <p:ph type="sldNum" sz="quarter" idx="12"/>
          </p:nvPr>
        </p:nvSpPr>
        <p:spPr/>
        <p:txBody>
          <a:bodyPr/>
          <a:lstStyle/>
          <a:p>
            <a:fld id="{DA0557A9-CCE4-4650-A898-5B26961A386C}" type="slidenum">
              <a:rPr lang="en-US" smtClean="0"/>
              <a:t>19</a:t>
            </a:fld>
            <a:endParaRPr lang="en-US" dirty="0"/>
          </a:p>
        </p:txBody>
      </p:sp>
      <p:sp>
        <p:nvSpPr>
          <p:cNvPr id="8" name="Title 1">
            <a:extLst>
              <a:ext uri="{FF2B5EF4-FFF2-40B4-BE49-F238E27FC236}">
                <a16:creationId xmlns:a16="http://schemas.microsoft.com/office/drawing/2014/main" xmlns="" id="{480192BD-A495-9F87-F4CB-7629A438A6DA}"/>
              </a:ext>
            </a:extLst>
          </p:cNvPr>
          <p:cNvSpPr txBox="1">
            <a:spLocks/>
          </p:cNvSpPr>
          <p:nvPr/>
        </p:nvSpPr>
        <p:spPr>
          <a:xfrm>
            <a:off x="186161" y="136525"/>
            <a:ext cx="10018713" cy="1295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ambria"/>
                <a:ea typeface="Cambria"/>
              </a:rPr>
              <a:t>Licensing - By the Numbers</a:t>
            </a:r>
            <a:endParaRPr lang="en-US" dirty="0">
              <a:solidFill>
                <a:schemeClr val="bg1"/>
              </a:solidFill>
              <a:latin typeface="Cambria"/>
              <a:ea typeface="Cambria"/>
            </a:endParaRPr>
          </a:p>
        </p:txBody>
      </p:sp>
      <p:sp>
        <p:nvSpPr>
          <p:cNvPr id="9" name="Content Placeholder 2">
            <a:extLst>
              <a:ext uri="{FF2B5EF4-FFF2-40B4-BE49-F238E27FC236}">
                <a16:creationId xmlns:a16="http://schemas.microsoft.com/office/drawing/2014/main" xmlns="" id="{81BCA6CD-04C8-09CA-A0EE-296FCDBB9088}"/>
              </a:ext>
            </a:extLst>
          </p:cNvPr>
          <p:cNvSpPr txBox="1">
            <a:spLocks/>
          </p:cNvSpPr>
          <p:nvPr/>
        </p:nvSpPr>
        <p:spPr>
          <a:xfrm>
            <a:off x="490964" y="1350154"/>
            <a:ext cx="10494691" cy="5140183"/>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Wingdings" panose="05000000000000000000" pitchFamily="2" charset="2"/>
              <a:buNone/>
              <a:defRPr/>
            </a:pPr>
            <a:r>
              <a:rPr lang="en-US" sz="3600" dirty="0">
                <a:latin typeface="Times New Roman"/>
                <a:ea typeface="Calibri"/>
                <a:cs typeface="Times New Roman"/>
              </a:rPr>
              <a:t>Our Gettysburg team routinely processes a growing volume of public safety applications:</a:t>
            </a:r>
          </a:p>
          <a:p>
            <a:pPr indent="0">
              <a:spcBef>
                <a:spcPts val="0"/>
              </a:spcBef>
              <a:buFont typeface="Arial" panose="020B0604020202020204" pitchFamily="34" charset="0"/>
              <a:buNone/>
              <a:defRPr/>
            </a:pPr>
            <a:endParaRPr lang="en-US" sz="3600" dirty="0">
              <a:latin typeface="Times New Roman"/>
              <a:ea typeface="Calibri"/>
              <a:cs typeface="Times New Roman"/>
            </a:endParaRPr>
          </a:p>
          <a:p>
            <a:pPr>
              <a:defRPr/>
            </a:pPr>
            <a:r>
              <a:rPr lang="en-US" sz="3600" dirty="0">
                <a:latin typeface="Times New Roman"/>
                <a:ea typeface="Calibri"/>
                <a:cs typeface="Times New Roman"/>
              </a:rPr>
              <a:t>Over 50,000 public safety applications in 2023</a:t>
            </a:r>
            <a:endParaRPr lang="en-US" sz="3600" dirty="0">
              <a:latin typeface="Times New Roman" panose="02020603050405020304" pitchFamily="18" charset="0"/>
              <a:ea typeface="Calibri"/>
              <a:cs typeface="Times New Roman" panose="02020603050405020304" pitchFamily="18" charset="0"/>
            </a:endParaRPr>
          </a:p>
          <a:p>
            <a:pPr>
              <a:defRPr/>
            </a:pPr>
            <a:r>
              <a:rPr lang="en-US" sz="3600" dirty="0">
                <a:latin typeface="Times New Roman"/>
                <a:ea typeface="Calibri"/>
                <a:cs typeface="Times New Roman"/>
              </a:rPr>
              <a:t>Over 52,000 in 2024 </a:t>
            </a:r>
            <a:endParaRPr lang="en-US" sz="3600" dirty="0">
              <a:ea typeface="Calibri"/>
            </a:endParaRPr>
          </a:p>
          <a:p>
            <a:pPr>
              <a:defRPr/>
            </a:pPr>
            <a:r>
              <a:rPr lang="en-US" sz="3600" dirty="0">
                <a:latin typeface="Times New Roman"/>
                <a:ea typeface="Calibri"/>
                <a:cs typeface="Times New Roman"/>
              </a:rPr>
              <a:t>Over 27,500 so far this year (as of June 30, 2025).  </a:t>
            </a:r>
            <a:endParaRPr lang="en-US" sz="3600" dirty="0">
              <a:ea typeface="Calibri"/>
            </a:endParaRPr>
          </a:p>
          <a:p>
            <a:pPr>
              <a:lnSpc>
                <a:spcPct val="200000"/>
              </a:lnSpc>
              <a:spcBef>
                <a:spcPts val="0"/>
              </a:spcBef>
              <a:defRPr/>
            </a:pPr>
            <a:endParaRPr lang="en-US" dirty="0">
              <a:solidFill>
                <a:prstClr val="black"/>
              </a:solidFill>
              <a:latin typeface="Times New Roman"/>
              <a:ea typeface="Calibri"/>
              <a:cs typeface="Times New Roman"/>
            </a:endParaRPr>
          </a:p>
          <a:p>
            <a:endParaRPr lang="en-US" dirty="0"/>
          </a:p>
        </p:txBody>
      </p:sp>
      <p:sp>
        <p:nvSpPr>
          <p:cNvPr id="10" name="AutoShape 2" descr="Satellite - Free technology icons">
            <a:extLst>
              <a:ext uri="{FF2B5EF4-FFF2-40B4-BE49-F238E27FC236}">
                <a16:creationId xmlns:a16="http://schemas.microsoft.com/office/drawing/2014/main" xmlns="" id="{2C13BC59-B78A-B978-E24F-5D9C081DF1ED}"/>
              </a:ext>
            </a:extLst>
          </p:cNvPr>
          <p:cNvSpPr>
            <a:spLocks noChangeAspect="1" noChangeArrowheads="1"/>
          </p:cNvSpPr>
          <p:nvPr/>
        </p:nvSpPr>
        <p:spPr bwMode="auto">
          <a:xfrm>
            <a:off x="5575455" y="31974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xmlns="" id="{0493048F-3D36-89D4-7874-38DA156F3853}"/>
              </a:ext>
            </a:extLst>
          </p:cNvPr>
          <p:cNvGrpSpPr>
            <a:grpSpLocks/>
          </p:cNvGrpSpPr>
          <p:nvPr/>
        </p:nvGrpSpPr>
        <p:grpSpPr bwMode="auto">
          <a:xfrm>
            <a:off x="1258827" y="5308537"/>
            <a:ext cx="8925140" cy="1008498"/>
            <a:chOff x="149225" y="5232402"/>
            <a:chExt cx="8912225" cy="921049"/>
          </a:xfrm>
        </p:grpSpPr>
        <p:grpSp>
          <p:nvGrpSpPr>
            <p:cNvPr id="12" name="Group 11">
              <a:extLst>
                <a:ext uri="{FF2B5EF4-FFF2-40B4-BE49-F238E27FC236}">
                  <a16:creationId xmlns:a16="http://schemas.microsoft.com/office/drawing/2014/main" xmlns="" id="{D4C74166-6EA5-060D-DB51-747D88F13A6D}"/>
                </a:ext>
              </a:extLst>
            </p:cNvPr>
            <p:cNvGrpSpPr>
              <a:grpSpLocks/>
            </p:cNvGrpSpPr>
            <p:nvPr/>
          </p:nvGrpSpPr>
          <p:grpSpPr bwMode="auto">
            <a:xfrm>
              <a:off x="844866" y="5232402"/>
              <a:ext cx="7547636" cy="921049"/>
              <a:chOff x="910839" y="5343926"/>
              <a:chExt cx="7547361" cy="921512"/>
            </a:xfrm>
          </p:grpSpPr>
          <p:sp>
            <p:nvSpPr>
              <p:cNvPr id="15" name="Rectangle 14">
                <a:extLst>
                  <a:ext uri="{FF2B5EF4-FFF2-40B4-BE49-F238E27FC236}">
                    <a16:creationId xmlns:a16="http://schemas.microsoft.com/office/drawing/2014/main" xmlns="" id="{1444BF9C-CA2C-DD0E-1DA4-29EDED92C45E}"/>
                  </a:ext>
                </a:extLst>
              </p:cNvPr>
              <p:cNvSpPr/>
              <p:nvPr/>
            </p:nvSpPr>
            <p:spPr bwMode="auto">
              <a:xfrm>
                <a:off x="910839" y="5343926"/>
                <a:ext cx="7547361" cy="92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a:defRPr/>
                </a:pPr>
                <a:endParaRPr lang="en-US"/>
              </a:p>
            </p:txBody>
          </p:sp>
          <p:sp>
            <p:nvSpPr>
              <p:cNvPr id="16" name="TextBox 22">
                <a:extLst>
                  <a:ext uri="{FF2B5EF4-FFF2-40B4-BE49-F238E27FC236}">
                    <a16:creationId xmlns:a16="http://schemas.microsoft.com/office/drawing/2014/main" xmlns="" id="{279CE90A-16DC-32B7-340F-569083B4AE41}"/>
                  </a:ext>
                </a:extLst>
              </p:cNvPr>
              <p:cNvSpPr txBox="1">
                <a:spLocks noChangeArrowheads="1"/>
              </p:cNvSpPr>
              <p:nvPr/>
            </p:nvSpPr>
            <p:spPr bwMode="auto">
              <a:xfrm>
                <a:off x="936631" y="5350098"/>
                <a:ext cx="7416171" cy="8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algn="ctr">
                  <a:spcBef>
                    <a:spcPct val="0"/>
                  </a:spcBef>
                  <a:buClrTx/>
                  <a:buSzTx/>
                  <a:buFontTx/>
                  <a:buNone/>
                </a:pPr>
                <a:r>
                  <a:rPr lang="en-US" altLang="en-US" sz="2800" b="1" dirty="0">
                    <a:latin typeface="Times New Roman"/>
                    <a:ea typeface="Calibri"/>
                    <a:cs typeface="Times New Roman"/>
                  </a:rPr>
                  <a:t>The team processes 98-99% of the applications within 45 days of receipt.</a:t>
                </a:r>
                <a:r>
                  <a:rPr lang="en-US" altLang="en-US" sz="1800" b="1" dirty="0">
                    <a:latin typeface="Times New Roman"/>
                    <a:ea typeface="Calibri"/>
                    <a:cs typeface="Times New Roman"/>
                  </a:rPr>
                  <a:t>  </a:t>
                </a:r>
              </a:p>
            </p:txBody>
          </p:sp>
        </p:grpSp>
        <p:pic>
          <p:nvPicPr>
            <p:cNvPr id="13" name="Picture 12">
              <a:extLst>
                <a:ext uri="{FF2B5EF4-FFF2-40B4-BE49-F238E27FC236}">
                  <a16:creationId xmlns:a16="http://schemas.microsoft.com/office/drawing/2014/main" xmlns="" id="{B730B9D9-918C-8C00-C5AA-ED30F1FC8E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225" y="5361942"/>
              <a:ext cx="544532" cy="5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A9FAC4A2-00B7-8578-FAC5-87FAEE8AE5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6918" y="5361942"/>
              <a:ext cx="544532" cy="5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513014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08CF92-02CF-85C1-EB00-D352D120B9B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793DFE78-063A-A0C9-F7FF-2120F12FD2E1}"/>
              </a:ext>
            </a:extLst>
          </p:cNvPr>
          <p:cNvPicPr>
            <a:picLocks noChangeAspect="1"/>
          </p:cNvPicPr>
          <p:nvPr/>
        </p:nvPicPr>
        <p:blipFill>
          <a:blip r:embed="rId3"/>
          <a:stretch>
            <a:fillRect/>
          </a:stretch>
        </p:blipFill>
        <p:spPr>
          <a:xfrm>
            <a:off x="76229" y="1"/>
            <a:ext cx="12191999" cy="6857999"/>
          </a:xfrm>
          <a:prstGeom prst="rect">
            <a:avLst/>
          </a:prstGeom>
        </p:spPr>
      </p:pic>
      <p:pic>
        <p:nvPicPr>
          <p:cNvPr id="5" name="Picture 4">
            <a:extLst>
              <a:ext uri="{FF2B5EF4-FFF2-40B4-BE49-F238E27FC236}">
                <a16:creationId xmlns:a16="http://schemas.microsoft.com/office/drawing/2014/main" xmlns="" id="{6E354181-CB9B-8B96-0F54-962AAC47DA5B}"/>
              </a:ext>
            </a:extLst>
          </p:cNvPr>
          <p:cNvPicPr>
            <a:picLocks noChangeAspect="1"/>
          </p:cNvPicPr>
          <p:nvPr/>
        </p:nvPicPr>
        <p:blipFill>
          <a:blip r:embed="rId4"/>
          <a:stretch>
            <a:fillRect/>
          </a:stretch>
        </p:blipFill>
        <p:spPr>
          <a:xfrm>
            <a:off x="4474310" y="298209"/>
            <a:ext cx="3130791" cy="3130791"/>
          </a:xfrm>
          <a:prstGeom prst="rect">
            <a:avLst/>
          </a:prstGeom>
        </p:spPr>
      </p:pic>
      <p:sp>
        <p:nvSpPr>
          <p:cNvPr id="8" name="Title 1">
            <a:extLst>
              <a:ext uri="{FF2B5EF4-FFF2-40B4-BE49-F238E27FC236}">
                <a16:creationId xmlns:a16="http://schemas.microsoft.com/office/drawing/2014/main" xmlns="" id="{F4DBE70C-BFEC-A4F7-DFF8-C795A153EBEA}"/>
              </a:ext>
            </a:extLst>
          </p:cNvPr>
          <p:cNvSpPr txBox="1">
            <a:spLocks/>
          </p:cNvSpPr>
          <p:nvPr/>
        </p:nvSpPr>
        <p:spPr>
          <a:xfrm>
            <a:off x="853269" y="3828965"/>
            <a:ext cx="10485437" cy="1358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chemeClr val="bg1"/>
                </a:solidFill>
              </a:rPr>
              <a:t>FCC Regulatory Update  </a:t>
            </a:r>
          </a:p>
          <a:p>
            <a:pPr algn="ctr"/>
            <a:r>
              <a:rPr lang="en-US" sz="3200" dirty="0">
                <a:solidFill>
                  <a:schemeClr val="bg1"/>
                </a:solidFill>
              </a:rPr>
              <a:t>APCO Annual Conference &amp; Expo</a:t>
            </a:r>
          </a:p>
          <a:p>
            <a:pPr algn="ctr"/>
            <a:r>
              <a:rPr lang="en-US" sz="3200" dirty="0">
                <a:solidFill>
                  <a:schemeClr val="bg1"/>
                </a:solidFill>
              </a:rPr>
              <a:t>Baltimore, Maryland</a:t>
            </a:r>
          </a:p>
          <a:p>
            <a:pPr algn="ctr"/>
            <a:r>
              <a:rPr lang="en-US" sz="3200" dirty="0">
                <a:solidFill>
                  <a:schemeClr val="bg1"/>
                </a:solidFill>
                <a:ea typeface="Calibri Light"/>
                <a:cs typeface="Calibri Light"/>
              </a:rPr>
              <a:t>July 28, 2025</a:t>
            </a:r>
          </a:p>
        </p:txBody>
      </p:sp>
      <p:sp>
        <p:nvSpPr>
          <p:cNvPr id="12" name="TextBox 11">
            <a:extLst>
              <a:ext uri="{FF2B5EF4-FFF2-40B4-BE49-F238E27FC236}">
                <a16:creationId xmlns:a16="http://schemas.microsoft.com/office/drawing/2014/main" xmlns="" id="{60995234-B2CB-B177-81D2-598EB8A303CB}"/>
              </a:ext>
            </a:extLst>
          </p:cNvPr>
          <p:cNvSpPr txBox="1"/>
          <p:nvPr/>
        </p:nvSpPr>
        <p:spPr>
          <a:xfrm>
            <a:off x="1222966" y="5787388"/>
            <a:ext cx="9898526" cy="394210"/>
          </a:xfrm>
          <a:prstGeom prst="rect">
            <a:avLst/>
          </a:prstGeom>
          <a:noFill/>
        </p:spPr>
        <p:txBody>
          <a:bodyPr wrap="square" lIns="91440" tIns="45720" rIns="91440" bIns="45720" rtlCol="0" anchor="t">
            <a:spAutoFit/>
          </a:bodyPr>
          <a:lstStyle/>
          <a:p>
            <a:pPr algn="ctr">
              <a:lnSpc>
                <a:spcPct val="120000"/>
              </a:lnSpc>
            </a:pPr>
            <a:r>
              <a:rPr lang="en-US" dirty="0">
                <a:solidFill>
                  <a:schemeClr val="accent5">
                    <a:lumMod val="20000"/>
                    <a:lumOff val="80000"/>
                  </a:schemeClr>
                </a:solidFill>
                <a:latin typeface="Arial"/>
                <a:cs typeface="Calibri"/>
              </a:rPr>
              <a:t>Public Safety and Homeland Security Bureau</a:t>
            </a:r>
          </a:p>
        </p:txBody>
      </p:sp>
      <p:sp>
        <p:nvSpPr>
          <p:cNvPr id="2" name="Slide Number Placeholder 1">
            <a:extLst>
              <a:ext uri="{FF2B5EF4-FFF2-40B4-BE49-F238E27FC236}">
                <a16:creationId xmlns:a16="http://schemas.microsoft.com/office/drawing/2014/main" xmlns="" id="{90F083FD-E2A0-A893-1802-825987AE6E1B}"/>
              </a:ext>
            </a:extLst>
          </p:cNvPr>
          <p:cNvSpPr>
            <a:spLocks noGrp="1"/>
          </p:cNvSpPr>
          <p:nvPr>
            <p:ph type="sldNum" sz="quarter" idx="12"/>
          </p:nvPr>
        </p:nvSpPr>
        <p:spPr/>
        <p:txBody>
          <a:bodyPr/>
          <a:lstStyle/>
          <a:p>
            <a:fld id="{DA0557A9-CCE4-4650-A898-5B26961A386C}" type="slidenum">
              <a:rPr lang="en-US" smtClean="0"/>
              <a:t>2</a:t>
            </a:fld>
            <a:endParaRPr lang="en-US" dirty="0"/>
          </a:p>
        </p:txBody>
      </p:sp>
    </p:spTree>
    <p:extLst>
      <p:ext uri="{BB962C8B-B14F-4D97-AF65-F5344CB8AC3E}">
        <p14:creationId xmlns:p14="http://schemas.microsoft.com/office/powerpoint/2010/main" val="229302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D7B2C3-9294-0643-E52C-99C2DA69248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1030C163-F21E-EBC7-6A47-EA74DA9AB39E}"/>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4B104CA6-710E-7EEC-71E2-149F73115150}"/>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FC199EC9-732B-BB0A-671D-42211DB10DBA}"/>
              </a:ext>
            </a:extLst>
          </p:cNvPr>
          <p:cNvSpPr txBox="1"/>
          <p:nvPr/>
        </p:nvSpPr>
        <p:spPr>
          <a:xfrm>
            <a:off x="425563" y="189050"/>
            <a:ext cx="521297"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F7541739-D4E3-FF10-DD21-9EF3F82C9FB3}"/>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FF35CA44-CCEF-B7C7-AA73-D7A9E4C22F53}"/>
              </a:ext>
            </a:extLst>
          </p:cNvPr>
          <p:cNvSpPr txBox="1">
            <a:spLocks/>
          </p:cNvSpPr>
          <p:nvPr/>
        </p:nvSpPr>
        <p:spPr>
          <a:xfrm>
            <a:off x="494076" y="1312543"/>
            <a:ext cx="9073005" cy="504380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Protecting the security and resiliency of the 911 system is an FCC priority.</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Cyber exploits can cause network outages, including outages that affect 911 calling and service to PSAPs</a:t>
            </a:r>
          </a:p>
          <a:p>
            <a:pPr marL="231775"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How can PSAPs reduce their risk and protect their systems and services?  Recommended best practices:</a:t>
            </a:r>
          </a:p>
          <a:p>
            <a:pPr marL="688975" marR="0" lvl="1"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Identify and assess cybersecurity risks and vulnerabilities</a:t>
            </a:r>
            <a:r>
              <a:rPr lang="en-US"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688975" marR="0" lvl="1"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Create a </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written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cyber incident response plan</a:t>
            </a:r>
            <a:r>
              <a:rPr lang="en-US"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p>
          <a:p>
            <a:pPr marL="688975" marR="0" lvl="1"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For further guidance, see CISA’s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Two Things Every 911 Center Should Do To Improve Cybersecurity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hlinkClick r:id="rId6"/>
              </a:rPr>
              <a:t>https://tinyurl.com/cisapsap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In the event of an incident, follow your written plan and contact law enforcement.</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FBI Internet Crime Complaint Center:  </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www.ic3.gov</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CISA:  (844) Say-CISA (729-2472):  </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SayCISA@cisa.dhs.gov</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FCC Operations Center (Ops Center):  (202) 418-1122 or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9"/>
              </a:rPr>
              <a:t>FCCOPS@fcc.gov</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4572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xmlns="" id="{27F8820D-12B7-54A5-1C1C-4A1995AE66E9}"/>
              </a:ext>
            </a:extLst>
          </p:cNvPr>
          <p:cNvSpPr txBox="1"/>
          <p:nvPr/>
        </p:nvSpPr>
        <p:spPr>
          <a:xfrm>
            <a:off x="329338" y="167005"/>
            <a:ext cx="8785498" cy="6155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400" b="1" i="0" u="none" strike="noStrike" kern="1200" cap="none" spc="0" normalizeH="0" baseline="0" noProof="0" dirty="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rPr>
              <a:t>PSAP Cybersecurity</a:t>
            </a:r>
            <a:endParaRPr kumimoji="0" lang="en-US" sz="34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15878BC7-7B94-8D54-638F-D41912B15F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raphic 7" descr="Lock">
            <a:extLst>
              <a:ext uri="{FF2B5EF4-FFF2-40B4-BE49-F238E27FC236}">
                <a16:creationId xmlns:a16="http://schemas.microsoft.com/office/drawing/2014/main" xmlns="" id="{F4CE4D0C-6165-579D-A867-E4C9154724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828322" y="1796881"/>
            <a:ext cx="3264238" cy="3264238"/>
          </a:xfrm>
          <a:prstGeom prst="rect">
            <a:avLst/>
          </a:prstGeom>
        </p:spPr>
      </p:pic>
    </p:spTree>
    <p:extLst>
      <p:ext uri="{BB962C8B-B14F-4D97-AF65-F5344CB8AC3E}">
        <p14:creationId xmlns:p14="http://schemas.microsoft.com/office/powerpoint/2010/main" val="15782807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70196B6-BEF2-4324-ABF4-AFB0F03C47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44675362-75D0-E48C-2CA0-D9C373F4E367}"/>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712759BF-E459-4114-8781-9C7F93EB45B4}"/>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B4012341-15B7-888B-FDFF-3A9AC4BD48EA}"/>
              </a:ext>
            </a:extLst>
          </p:cNvPr>
          <p:cNvSpPr txBox="1"/>
          <p:nvPr/>
        </p:nvSpPr>
        <p:spPr>
          <a:xfrm>
            <a:off x="425563" y="189050"/>
            <a:ext cx="521297"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439C1C10-FFC2-1ED1-A917-CC533D107E44}"/>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0971D2E4-F1E5-A2F5-FFDE-81383CEE1B7A}"/>
              </a:ext>
            </a:extLst>
          </p:cNvPr>
          <p:cNvSpPr txBox="1">
            <a:spLocks/>
          </p:cNvSpPr>
          <p:nvPr/>
        </p:nvSpPr>
        <p:spPr>
          <a:xfrm>
            <a:off x="494075" y="1298895"/>
            <a:ext cx="11462573" cy="33686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xmlns="" id="{B04F109B-03F0-257C-CC13-71446ABF6792}"/>
              </a:ext>
            </a:extLst>
          </p:cNvPr>
          <p:cNvSpPr txBox="1"/>
          <p:nvPr/>
        </p:nvSpPr>
        <p:spPr>
          <a:xfrm>
            <a:off x="329338" y="98134"/>
            <a:ext cx="7981672" cy="83099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Outage Notifications to PSAPs </a:t>
            </a:r>
          </a:p>
        </p:txBody>
      </p:sp>
      <p:sp>
        <p:nvSpPr>
          <p:cNvPr id="11" name="Content Placeholder 2">
            <a:extLst>
              <a:ext uri="{FF2B5EF4-FFF2-40B4-BE49-F238E27FC236}">
                <a16:creationId xmlns:a16="http://schemas.microsoft.com/office/drawing/2014/main" xmlns="" id="{55B08EF1-EC1D-B285-FC51-9955752D0B9A}"/>
              </a:ext>
            </a:extLst>
          </p:cNvPr>
          <p:cNvSpPr txBox="1">
            <a:spLocks/>
          </p:cNvSpPr>
          <p:nvPr/>
        </p:nvSpPr>
        <p:spPr>
          <a:xfrm>
            <a:off x="494075" y="1178704"/>
            <a:ext cx="10970318" cy="558116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1"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In April 2025, new rules went into effect that change how communications providers must notify PSAPs about 911 outages.</a:t>
            </a:r>
          </a:p>
          <a:p>
            <a:pPr marL="233363" marR="0" lvl="1"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Cable, satellite, wireless, wireline, interconnected VoIP, and covered 911 service providers have the same duty to notify PSAPs about outages that potentially affect them via email and phone (or through an alternative, mutually agreed means of notification).</a:t>
            </a:r>
          </a:p>
          <a:p>
            <a:pPr marL="233363" marR="0" lvl="1"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Notifications must include ten data elements: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unique identifier for the outage;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contact information for the notifying provider;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name of the provider experiencing the outage;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date and time when the incident began;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types of communication service(s) affected;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affected geographic area;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statement about how the outage potentially affects the PSAP being notified;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expected restoration time;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best-known cause of the outage; and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statement about whether the notification is the first notification, an update, or final assessment.</a:t>
            </a:r>
          </a:p>
        </p:txBody>
      </p:sp>
      <p:sp>
        <p:nvSpPr>
          <p:cNvPr id="4" name="Slide Number Placeholder 3">
            <a:extLst>
              <a:ext uri="{FF2B5EF4-FFF2-40B4-BE49-F238E27FC236}">
                <a16:creationId xmlns:a16="http://schemas.microsoft.com/office/drawing/2014/main" xmlns="" id="{3E0850E5-1A8E-F8E8-C9FE-993C92190A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2088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8CE0B6A-3B8E-760F-40C9-65BD66AE88C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3EB25976-CB6A-518A-4CD5-0CDB32F7DFA3}"/>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640F3CFF-F92F-CE41-9614-E54AAE1D7CD5}"/>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BE44D0CB-DD14-CC60-4231-8A04C8FB8A4C}"/>
              </a:ext>
            </a:extLst>
          </p:cNvPr>
          <p:cNvSpPr txBox="1"/>
          <p:nvPr/>
        </p:nvSpPr>
        <p:spPr>
          <a:xfrm>
            <a:off x="425563" y="189050"/>
            <a:ext cx="521297"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AABD499B-DA0E-CC69-CC8C-300E12112157}"/>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EFA9EC6C-C38B-6FE7-4D40-C4263FAFF1AF}"/>
              </a:ext>
            </a:extLst>
          </p:cNvPr>
          <p:cNvSpPr txBox="1">
            <a:spLocks/>
          </p:cNvSpPr>
          <p:nvPr/>
        </p:nvSpPr>
        <p:spPr>
          <a:xfrm>
            <a:off x="494075" y="1298895"/>
            <a:ext cx="11462573" cy="33686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xmlns="" id="{2F0F7752-6A5D-B12A-C3C9-2555859CD0AA}"/>
              </a:ext>
            </a:extLst>
          </p:cNvPr>
          <p:cNvSpPr txBox="1"/>
          <p:nvPr/>
        </p:nvSpPr>
        <p:spPr>
          <a:xfrm>
            <a:off x="329338" y="159094"/>
            <a:ext cx="8719054" cy="677108"/>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Outage Notifications to PSAPs (continued) </a:t>
            </a:r>
          </a:p>
        </p:txBody>
      </p:sp>
      <p:sp>
        <p:nvSpPr>
          <p:cNvPr id="11" name="Content Placeholder 2">
            <a:extLst>
              <a:ext uri="{FF2B5EF4-FFF2-40B4-BE49-F238E27FC236}">
                <a16:creationId xmlns:a16="http://schemas.microsoft.com/office/drawing/2014/main" xmlns="" id="{63F35590-B964-F59A-1B78-CE7DBED33705}"/>
              </a:ext>
            </a:extLst>
          </p:cNvPr>
          <p:cNvSpPr txBox="1">
            <a:spLocks/>
          </p:cNvSpPr>
          <p:nvPr/>
        </p:nvSpPr>
        <p:spPr>
          <a:xfrm>
            <a:off x="494075" y="1178704"/>
            <a:ext cx="10970318" cy="558116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1"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Providers must transmit the initial notification within 30 minutes of discovering the outage, and must provide updates as soon as possible after additional material information about the outage becomes available, until service is fully restored.</a:t>
            </a:r>
          </a:p>
          <a:p>
            <a:pPr marL="233363" marR="0" lvl="1"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Providers must exercise “special diligence” to obtain accurate and up-to-date PSAP contact information.</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Providers cannot satisfy this requirement based on a non-response from the PSAP. </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Instead, they must actively seek to confirm the accuracy of contact information.</a:t>
            </a:r>
          </a:p>
          <a:p>
            <a:pPr marL="690563" marR="0" lvl="2"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recommend that PSAPs be attentive to requests from providers to confirm contact up-to-date information.</a:t>
            </a:r>
          </a:p>
          <a:p>
            <a:pPr marL="2286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Providers must also transmit notifications to 988 special facilities.</a:t>
            </a:r>
          </a:p>
        </p:txBody>
      </p:sp>
      <p:sp>
        <p:nvSpPr>
          <p:cNvPr id="4" name="Slide Number Placeholder 3">
            <a:extLst>
              <a:ext uri="{FF2B5EF4-FFF2-40B4-BE49-F238E27FC236}">
                <a16:creationId xmlns:a16="http://schemas.microsoft.com/office/drawing/2014/main" xmlns="" id="{6049E3E6-6330-E754-8B1C-8A7B5C298F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976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856505B-7A4A-BDF9-D890-1D36201800B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50808B97-A81B-5E77-0EB1-AA4C7EA10962}"/>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7C950B15-E970-E0E1-455A-1AEF41DEFF4E}"/>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E4FC02B4-7446-D010-15D4-1B09959F4BFD}"/>
              </a:ext>
            </a:extLst>
          </p:cNvPr>
          <p:cNvSpPr txBox="1"/>
          <p:nvPr/>
        </p:nvSpPr>
        <p:spPr>
          <a:xfrm>
            <a:off x="425563" y="189050"/>
            <a:ext cx="521297"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B77F4D8C-BC66-885D-EA2B-D9915432934D}"/>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6CF9837B-E060-832D-DEC9-50F9023876F8}"/>
              </a:ext>
            </a:extLst>
          </p:cNvPr>
          <p:cNvSpPr txBox="1">
            <a:spLocks/>
          </p:cNvSpPr>
          <p:nvPr/>
        </p:nvSpPr>
        <p:spPr>
          <a:xfrm>
            <a:off x="494075" y="1564640"/>
            <a:ext cx="8812485" cy="45923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 FCC activates the Disaster Information Reporting System (DIRS) for certain major disasters.</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As of February 2025, cable communications, wireline, wireless, and interconnected VoIP providers must report their infrastructure status each day while DIRS is activated.  Information collected includes: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Operational status of wireline communications services provided to PSAPs, the geographic areas and number of customers those PSAPs serve, the cause of any service degradation to PSAPs, and the estimated time of service restoration.</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Operational status of communications equipment, wireless mobile switching centers, and cell sites, including whether they are operating on backup power.</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 number of working telephone numbers experiencing an outage.</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 FCC activated DIRS for seven disasters in 2024 and has activated it twice so far in 2025.</a:t>
            </a:r>
          </a:p>
        </p:txBody>
      </p:sp>
      <p:sp>
        <p:nvSpPr>
          <p:cNvPr id="9" name="TextBox 8">
            <a:extLst>
              <a:ext uri="{FF2B5EF4-FFF2-40B4-BE49-F238E27FC236}">
                <a16:creationId xmlns:a16="http://schemas.microsoft.com/office/drawing/2014/main" xmlns="" id="{DE483FF7-925D-4021-A33E-AFC897D18568}"/>
              </a:ext>
            </a:extLst>
          </p:cNvPr>
          <p:cNvSpPr txBox="1"/>
          <p:nvPr/>
        </p:nvSpPr>
        <p:spPr>
          <a:xfrm>
            <a:off x="329338" y="125430"/>
            <a:ext cx="7210628" cy="83099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Mandatory DIRS Reporting </a:t>
            </a:r>
          </a:p>
        </p:txBody>
      </p:sp>
      <p:pic>
        <p:nvPicPr>
          <p:cNvPr id="8" name="Picture 7" descr="A picture containing outdoor, water, nature, waterfall&#10;&#10;AI-generated content may be incorrect.">
            <a:extLst>
              <a:ext uri="{FF2B5EF4-FFF2-40B4-BE49-F238E27FC236}">
                <a16:creationId xmlns:a16="http://schemas.microsoft.com/office/drawing/2014/main" xmlns="" id="{03F858AA-3EC8-72B2-B983-163FE9A422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3584" y="2773680"/>
            <a:ext cx="2881167" cy="1959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xmlns="" id="{8D309B5F-9918-0229-5709-C6DCA24289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811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02AC02-26AF-A314-28F2-02CD1E5326C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60CC2C03-B3A1-F36B-B34E-E04DDBD664D6}"/>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E674C44C-4556-EE1C-7EF8-035D503FAAD3}"/>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41D0546C-633A-8039-D091-759C0CB062D2}"/>
              </a:ext>
            </a:extLst>
          </p:cNvPr>
          <p:cNvSpPr txBox="1"/>
          <p:nvPr/>
        </p:nvSpPr>
        <p:spPr>
          <a:xfrm>
            <a:off x="425563" y="189050"/>
            <a:ext cx="521297"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55D9ADAE-02CF-237C-E153-77A016A2F571}"/>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35937657-3073-0CEA-A0C5-DD4D26E5C01B}"/>
              </a:ext>
            </a:extLst>
          </p:cNvPr>
          <p:cNvSpPr txBox="1">
            <a:spLocks/>
          </p:cNvSpPr>
          <p:nvPr/>
        </p:nvSpPr>
        <p:spPr>
          <a:xfrm>
            <a:off x="494075" y="1129619"/>
            <a:ext cx="11078165" cy="50273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On August 7, 2025, the FCC will consider a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Notice of Proposed Rulemaking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that proposes to modernize and streamline DIRS.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Specific proposals include: </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Moving from ten different worksheets for providers to complete to a single streamlined, dynamic form for DIRS reporting; </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Simplifying DIRS reporting requirements by eliminating fields that do not offer significant value to public safety, while requesting additional voluntary reporting on public safety impacts;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Eliminating the requirement for mandatory DIRS filers to submit a final report; </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Limiting DIRS reporting obligations to facilities-based providers;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Examining whether to suspend NORS filing obligations during DIRS Lite activations;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Reducing access requirements for NORS/DIRS information sharing for state agencies.</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accompanying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Order on Reconsideration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would confirm when providers must report outages to the Commission that occur right before a DIRS activation, while maintaining the requirement to send outage notifications to PSAPs during DIRS activations.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If the FCC adopts the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Notice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there will be a 30-day comment period and a 60-day reply period.</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We welcome comments and replies from the public safety community.</a:t>
            </a:r>
          </a:p>
        </p:txBody>
      </p:sp>
      <p:sp>
        <p:nvSpPr>
          <p:cNvPr id="9" name="TextBox 8">
            <a:extLst>
              <a:ext uri="{FF2B5EF4-FFF2-40B4-BE49-F238E27FC236}">
                <a16:creationId xmlns:a16="http://schemas.microsoft.com/office/drawing/2014/main" xmlns="" id="{F6DEC57F-B437-8601-42A9-B7E934B5DE97}"/>
              </a:ext>
            </a:extLst>
          </p:cNvPr>
          <p:cNvSpPr txBox="1"/>
          <p:nvPr/>
        </p:nvSpPr>
        <p:spPr>
          <a:xfrm>
            <a:off x="329338" y="125430"/>
            <a:ext cx="7415813" cy="83099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DIRS Modernization NPRM </a:t>
            </a:r>
          </a:p>
        </p:txBody>
      </p:sp>
      <p:sp>
        <p:nvSpPr>
          <p:cNvPr id="4" name="Slide Number Placeholder 3">
            <a:extLst>
              <a:ext uri="{FF2B5EF4-FFF2-40B4-BE49-F238E27FC236}">
                <a16:creationId xmlns:a16="http://schemas.microsoft.com/office/drawing/2014/main" xmlns="" id="{35528472-1D2E-74FB-E967-72E0DF91A1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6402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C35AF82-B3B1-B0A7-78E9-4463D9CBF9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A252CD89-3F60-8FAF-69BD-73D135BD888F}"/>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92A96E16-AEA1-44E5-88D3-3FE5C88B6490}"/>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169EAB9C-F3C7-95E5-06B6-91A97138B524}"/>
              </a:ext>
            </a:extLst>
          </p:cNvPr>
          <p:cNvSpPr txBox="1"/>
          <p:nvPr/>
        </p:nvSpPr>
        <p:spPr>
          <a:xfrm>
            <a:off x="425563" y="189050"/>
            <a:ext cx="521297"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5E5FFAB1-362D-B551-C190-1117A16AC35C}"/>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7987D813-E966-158B-4124-2A0EBC8AB156}"/>
              </a:ext>
            </a:extLst>
          </p:cNvPr>
          <p:cNvSpPr txBox="1">
            <a:spLocks/>
          </p:cNvSpPr>
          <p:nvPr/>
        </p:nvSpPr>
        <p:spPr>
          <a:xfrm>
            <a:off x="494076" y="1475232"/>
            <a:ext cx="11368586" cy="51890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Reports submitted to the FCC by communications providers in the Network Outage Reporting System (NORS) and DIRS are presumed confidential, but federal, state, Tribal, and territorial agencies with a “need to know” can obtain direct, real-time access.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Benefits of access: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NORS filings provide critical information from providers about the location, cause, and number of subscribers affected by outages, including outages that potentially affect PSAP(s).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DIRS filings provide a daily window into the status of communications infrastructure, such as cell sites and major network equipment, including whether they are down or relying on backup power.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xmlns="" id="{06F6851A-7062-37F7-D736-A1A8C215691D}"/>
              </a:ext>
            </a:extLst>
          </p:cNvPr>
          <p:cNvSpPr txBox="1"/>
          <p:nvPr/>
        </p:nvSpPr>
        <p:spPr>
          <a:xfrm>
            <a:off x="329338" y="111782"/>
            <a:ext cx="8146782" cy="76944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NORS/DIRS Information Sharing  </a:t>
            </a:r>
          </a:p>
        </p:txBody>
      </p:sp>
      <p:sp>
        <p:nvSpPr>
          <p:cNvPr id="4" name="Slide Number Placeholder 3">
            <a:extLst>
              <a:ext uri="{FF2B5EF4-FFF2-40B4-BE49-F238E27FC236}">
                <a16:creationId xmlns:a16="http://schemas.microsoft.com/office/drawing/2014/main" xmlns="" id="{D1453604-9074-F2CF-B27E-FC44BD6C62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3518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BEA06C-2C6A-2C6B-E416-F76083F4765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10E75F24-1684-94A4-BFF3-5B43C7528062}"/>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037F81D6-666F-0917-FE11-BD53E51043AF}"/>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BEC139C7-5FF5-153A-F982-B09DE71F15D6}"/>
              </a:ext>
            </a:extLst>
          </p:cNvPr>
          <p:cNvSpPr txBox="1"/>
          <p:nvPr/>
        </p:nvSpPr>
        <p:spPr>
          <a:xfrm>
            <a:off x="425563" y="189050"/>
            <a:ext cx="521297"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   </a:t>
            </a:r>
          </a:p>
        </p:txBody>
      </p:sp>
      <p:pic>
        <p:nvPicPr>
          <p:cNvPr id="7" name="Picture 6">
            <a:extLst>
              <a:ext uri="{FF2B5EF4-FFF2-40B4-BE49-F238E27FC236}">
                <a16:creationId xmlns:a16="http://schemas.microsoft.com/office/drawing/2014/main" xmlns="" id="{FD69BDEC-2798-5EB8-5F08-B7A58412455E}"/>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ACA62973-EAE0-DC4B-DD6C-9F85F55FD7EB}"/>
              </a:ext>
            </a:extLst>
          </p:cNvPr>
          <p:cNvSpPr txBox="1">
            <a:spLocks/>
          </p:cNvSpPr>
          <p:nvPr/>
        </p:nvSpPr>
        <p:spPr>
          <a:xfrm>
            <a:off x="494076" y="1475232"/>
            <a:ext cx="11368586" cy="518909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Requesting access: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To obtain access, participating agencies can apply to the FCC and meet requirements for maintaining confidentiality.</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We encourage interested state, Tribal, and territorial agencies to apply well before a disaster strikes.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Information on how to qualify for access can be found at: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hlinkClick r:id="rId6"/>
              </a:rPr>
              <a:t>https://www.fcc.gov/outage-information-sharing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L="228600" marR="0" lvl="0"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Local agency access:  </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While local authorities cannot get direct access, state agencies can share NORS and DIRS reports with local authorities related to a “specific imminent or on-going public safety event,” subject to confidentiality safeguards.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We encourage local public safety authorities to work with their states if they wish to obtain such access to NORS/DIRS data.</a:t>
            </a:r>
            <a:endPar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xmlns="" id="{81F5C9DD-AEFB-E4E2-3F69-C43CC4F86BDC}"/>
              </a:ext>
            </a:extLst>
          </p:cNvPr>
          <p:cNvSpPr txBox="1"/>
          <p:nvPr/>
        </p:nvSpPr>
        <p:spPr>
          <a:xfrm>
            <a:off x="329338" y="213382"/>
            <a:ext cx="9100568" cy="677108"/>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NORS/DIRS Information Sharing, continued </a:t>
            </a:r>
          </a:p>
        </p:txBody>
      </p:sp>
      <p:sp>
        <p:nvSpPr>
          <p:cNvPr id="4" name="Slide Number Placeholder 3">
            <a:extLst>
              <a:ext uri="{FF2B5EF4-FFF2-40B4-BE49-F238E27FC236}">
                <a16:creationId xmlns:a16="http://schemas.microsoft.com/office/drawing/2014/main" xmlns="" id="{8F90C7A8-A6AE-A5D9-024F-BF5136E77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959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AD21068-DE4B-0A4E-8237-09367C9025A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6CA03FA8-18CE-3915-1E12-FAC2AF8D848E}"/>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67410AE7-1767-C023-E9CF-364D86D866EB}"/>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D5ED5E49-782E-85A0-7556-31B43F8770E8}"/>
              </a:ext>
            </a:extLst>
          </p:cNvPr>
          <p:cNvSpPr txBox="1"/>
          <p:nvPr/>
        </p:nvSpPr>
        <p:spPr>
          <a:xfrm>
            <a:off x="425563" y="189050"/>
            <a:ext cx="8757526" cy="615553"/>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Mandatory Disaster Response Initiative (MDRI) </a:t>
            </a:r>
          </a:p>
        </p:txBody>
      </p:sp>
      <p:pic>
        <p:nvPicPr>
          <p:cNvPr id="7" name="Picture 6">
            <a:extLst>
              <a:ext uri="{FF2B5EF4-FFF2-40B4-BE49-F238E27FC236}">
                <a16:creationId xmlns:a16="http://schemas.microsoft.com/office/drawing/2014/main" xmlns="" id="{3803C2A1-96B5-96E2-5045-CD79DFCA0BCA}"/>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F5D43FA4-7796-8869-4228-97329AA7455E}"/>
              </a:ext>
            </a:extLst>
          </p:cNvPr>
          <p:cNvSpPr txBox="1">
            <a:spLocks/>
          </p:cNvSpPr>
          <p:nvPr/>
        </p:nvSpPr>
        <p:spPr>
          <a:xfrm>
            <a:off x="654688" y="4074160"/>
            <a:ext cx="11111750" cy="22472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Providers must:</a:t>
            </a:r>
          </a:p>
          <a:p>
            <a:pPr marL="682625" marR="0" lvl="1" indent="-219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Provide for roaming under disaster arrangements when technically feasible; </a:t>
            </a:r>
          </a:p>
          <a:p>
            <a:pPr marL="682625" marR="0" lvl="1" indent="-219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Establish mutual aid arrangements;</a:t>
            </a:r>
          </a:p>
          <a:p>
            <a:pPr marL="682625" marR="0" lvl="1" indent="-219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Take measures to enhance municipal preparedness and increase consumer readiness and preparation.</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0380BDBB-E263-C035-E3CE-3285CC01524A}"/>
              </a:ext>
            </a:extLst>
          </p:cNvPr>
          <p:cNvPicPr>
            <a:picLocks noChangeAspect="1"/>
          </p:cNvPicPr>
          <p:nvPr/>
        </p:nvPicPr>
        <p:blipFill>
          <a:blip r:embed="rId6"/>
          <a:stretch>
            <a:fillRect/>
          </a:stretch>
        </p:blipFill>
        <p:spPr>
          <a:xfrm>
            <a:off x="9019640" y="1226784"/>
            <a:ext cx="2600378" cy="2323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a:extLst>
              <a:ext uri="{FF2B5EF4-FFF2-40B4-BE49-F238E27FC236}">
                <a16:creationId xmlns:a16="http://schemas.microsoft.com/office/drawing/2014/main" xmlns="" id="{96DF0E55-F83B-C177-215F-42516C5517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385757F2-5548-1AAC-4598-BC75910225C3}"/>
              </a:ext>
            </a:extLst>
          </p:cNvPr>
          <p:cNvSpPr txBox="1"/>
          <p:nvPr/>
        </p:nvSpPr>
        <p:spPr>
          <a:xfrm>
            <a:off x="654688" y="1415306"/>
            <a:ext cx="8196704" cy="2754600"/>
          </a:xfrm>
          <a:prstGeom prst="rect">
            <a:avLst/>
          </a:prstGeom>
          <a:noFill/>
        </p:spPr>
        <p:txBody>
          <a:bodyPr wrap="square">
            <a:spAutoFit/>
          </a:bodyPr>
          <a:lstStyle/>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 MDRI rules took effect May 2024 and apply to facilities-based wireless providers.</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 MDRI can be activated (1) when DHS activates Emergency Support Function 2 (ESF-2); (2) when the FCC activates DIRS, or (3) in response to a state request.</a:t>
            </a:r>
          </a:p>
        </p:txBody>
      </p:sp>
    </p:spTree>
    <p:extLst>
      <p:ext uri="{BB962C8B-B14F-4D97-AF65-F5344CB8AC3E}">
        <p14:creationId xmlns:p14="http://schemas.microsoft.com/office/powerpoint/2010/main" val="17929141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63E110-8940-A00C-544F-485A645F09A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179FDC8F-EE01-4CF0-0D10-8B3868114CCF}"/>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8A5F7847-15F2-9B94-63B2-4D69AAB5E11B}"/>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49C17AAB-EE8A-E7CF-8A37-C4284DB3F74F}"/>
              </a:ext>
            </a:extLst>
          </p:cNvPr>
          <p:cNvSpPr txBox="1"/>
          <p:nvPr/>
        </p:nvSpPr>
        <p:spPr>
          <a:xfrm>
            <a:off x="425563" y="189050"/>
            <a:ext cx="3262432" cy="615553"/>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MDRI, continued</a:t>
            </a:r>
          </a:p>
        </p:txBody>
      </p:sp>
      <p:pic>
        <p:nvPicPr>
          <p:cNvPr id="7" name="Picture 6">
            <a:extLst>
              <a:ext uri="{FF2B5EF4-FFF2-40B4-BE49-F238E27FC236}">
                <a16:creationId xmlns:a16="http://schemas.microsoft.com/office/drawing/2014/main" xmlns="" id="{79D9D041-A97C-F7D5-86D1-D801BE06E11B}"/>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963839AB-64AC-261A-93BF-ADAF40F5CAFA}"/>
              </a:ext>
            </a:extLst>
          </p:cNvPr>
          <p:cNvSpPr txBox="1">
            <a:spLocks/>
          </p:cNvSpPr>
          <p:nvPr/>
        </p:nvSpPr>
        <p:spPr>
          <a:xfrm>
            <a:off x="654688" y="1666240"/>
            <a:ext cx="11111750" cy="465521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In 2024, the MDRI was activated for six hurricanes or tropical storms (Beryl, Debby, Ernesto, Francine, Helene, Milton).  In 2025, it has been activated for flooding in Kentucky and severe weather in the Midwest.</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 FCC requested MDRI “after-action reports” for Hurricanes Beryl, Helene, and Milton.</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Based on that experience,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facilities-based mobile wireless providers appear to be granting more roaming under disaster requests than they deny.</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Denials are generally due to lack of capacity or the storm’s impact on the host network, and many denied roaming requests are later granted when network capacity improves.</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Providers report that they worked with State Emergency Operations Centers (EOCs), local government officials, and public health and safety officials to set up network equipment and shelters ahead of disasters.</a:t>
            </a: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We welcome additional information from public safety agencies about wireless providers’ disaster preparedness efforts.</a:t>
            </a:r>
          </a:p>
        </p:txBody>
      </p:sp>
      <p:sp>
        <p:nvSpPr>
          <p:cNvPr id="8" name="Slide Number Placeholder 7">
            <a:extLst>
              <a:ext uri="{FF2B5EF4-FFF2-40B4-BE49-F238E27FC236}">
                <a16:creationId xmlns:a16="http://schemas.microsoft.com/office/drawing/2014/main" xmlns="" id="{33DAD0CD-FD54-F4DA-CD4A-9F349CACF5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48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879572-C2B7-1178-2A0E-ABA621D2483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E98295C9-D6FF-95E7-9AFE-965B3F185884}"/>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1871EE39-656F-BF8B-B890-CC9FAC94FDAD}"/>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708DD8F4-9AAB-4491-BFC3-C15AD31954D7}"/>
              </a:ext>
            </a:extLst>
          </p:cNvPr>
          <p:cNvSpPr txBox="1"/>
          <p:nvPr/>
        </p:nvSpPr>
        <p:spPr>
          <a:xfrm>
            <a:off x="425563" y="189050"/>
            <a:ext cx="5243871" cy="615553"/>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Emergency Alerting Updates</a:t>
            </a:r>
          </a:p>
        </p:txBody>
      </p:sp>
      <p:pic>
        <p:nvPicPr>
          <p:cNvPr id="7" name="Picture 6">
            <a:extLst>
              <a:ext uri="{FF2B5EF4-FFF2-40B4-BE49-F238E27FC236}">
                <a16:creationId xmlns:a16="http://schemas.microsoft.com/office/drawing/2014/main" xmlns="" id="{FD567135-FE88-8D69-6663-AC9C1D06A4D5}"/>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BD777DD2-4362-8270-427C-314F3AA42457}"/>
              </a:ext>
            </a:extLst>
          </p:cNvPr>
          <p:cNvSpPr txBox="1">
            <a:spLocks/>
          </p:cNvSpPr>
          <p:nvPr/>
        </p:nvSpPr>
        <p:spPr>
          <a:xfrm>
            <a:off x="654688" y="1463040"/>
            <a:ext cx="11111750" cy="48584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Missing and Endangered Persons Emergency Alert System (EAS) Code Report &amp; Order </a:t>
            </a:r>
          </a:p>
          <a:p>
            <a:pPr marL="6889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Creates a new EAS event code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Missing and Endangered Persons (MEP)</a:t>
            </a:r>
            <a:r>
              <a:rPr lang="en-US" sz="2000" dirty="0">
                <a:solidFill>
                  <a:prstClr val="black"/>
                </a:solidFill>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889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MEP EAS event code facilitates the delivery of all non-AMBER alert missing and endangered persons alerts such as Ashanti Alerts and Silver Alerts. </a:t>
            </a:r>
          </a:p>
          <a:p>
            <a:pPr marL="6889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By September 8, 2025, EAS Participants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—radio and TV broadcasters, cable systems, satellite TV and </a:t>
            </a:r>
            <a:r>
              <a:rPr lang="en-US" sz="2000" dirty="0">
                <a:solidFill>
                  <a:prstClr val="black"/>
                </a:solidFill>
                <a:latin typeface="Times New Roman" panose="02020603050405020304" pitchFamily="18" charset="0"/>
                <a:cs typeface="Times New Roman" panose="02020603050405020304" pitchFamily="18" charset="0"/>
              </a:rPr>
              <a:t>radio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providers, etc.—that wish to transmit MEP alerts must update their EAS software or purchase equipment with compatible software.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Silent Wireless Emergency Alerts (WEA) Alerts Report &amp; Order </a:t>
            </a:r>
          </a:p>
          <a:p>
            <a:pPr marL="6889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By March 18, 2028, wireless providers electing to participate in WEA must support the ability of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alert originators to send WEA messages that do not trigger the WEA audio attention signal, vibration cadence, or both.</a:t>
            </a:r>
          </a:p>
          <a:p>
            <a:pPr marL="6889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Promotes flexibility and accessibility for consumers by allowing them to override suppression of the vibration cadence.</a:t>
            </a:r>
          </a:p>
          <a:p>
            <a:pPr marL="6889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Promotes informed consumer choice by requiring devices marketed as “WEA-capable” to support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all</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required WEA capabilities—including device-based geotargeting, 360-character alerts, embedded references, and silent alerts. </a:t>
            </a:r>
          </a:p>
          <a:p>
            <a:pPr marL="6889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An accompanying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Notice of Proposed Rulemaking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proposes to expand the use of WEA “Public Safety Messages,” which could allow greater customization by consumers, including silencing or turning off WEA during certain hours, to the extent these features are offered by their providers.</a:t>
            </a:r>
          </a:p>
        </p:txBody>
      </p:sp>
      <p:sp>
        <p:nvSpPr>
          <p:cNvPr id="8" name="Slide Number Placeholder 7">
            <a:extLst>
              <a:ext uri="{FF2B5EF4-FFF2-40B4-BE49-F238E27FC236}">
                <a16:creationId xmlns:a16="http://schemas.microsoft.com/office/drawing/2014/main" xmlns="" id="{4411AAB9-19D8-7032-B9CC-4F99095F31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12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149A68-CDE2-FE74-2F5D-EB7635AE818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123A4554-BDF7-C64A-0BAB-9E96B40E0C72}"/>
              </a:ext>
            </a:extLst>
          </p:cNvPr>
          <p:cNvPicPr>
            <a:picLocks noChangeAspect="1"/>
          </p:cNvPicPr>
          <p:nvPr/>
        </p:nvPicPr>
        <p:blipFill>
          <a:blip r:embed="rId2">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A89F1D74-A9E6-58EC-C539-FAAB0FDE1011}"/>
              </a:ext>
            </a:extLst>
          </p:cNvPr>
          <p:cNvPicPr>
            <a:picLocks noChangeAspect="1"/>
          </p:cNvPicPr>
          <p:nvPr/>
        </p:nvPicPr>
        <p:blipFill>
          <a:blip r:embed="rId3"/>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208BD6D0-426A-AD8E-4AE2-9F995C0455B3}"/>
              </a:ext>
            </a:extLst>
          </p:cNvPr>
          <p:cNvSpPr txBox="1"/>
          <p:nvPr/>
        </p:nvSpPr>
        <p:spPr>
          <a:xfrm>
            <a:off x="425563" y="163972"/>
            <a:ext cx="2116285"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Outline</a:t>
            </a:r>
          </a:p>
        </p:txBody>
      </p:sp>
      <p:pic>
        <p:nvPicPr>
          <p:cNvPr id="7" name="Picture 6">
            <a:extLst>
              <a:ext uri="{FF2B5EF4-FFF2-40B4-BE49-F238E27FC236}">
                <a16:creationId xmlns:a16="http://schemas.microsoft.com/office/drawing/2014/main" xmlns="" id="{795AA633-0901-3B13-F569-EA6A49381BD1}"/>
              </a:ext>
            </a:extLst>
          </p:cNvPr>
          <p:cNvPicPr>
            <a:picLocks noChangeAspect="1"/>
          </p:cNvPicPr>
          <p:nvPr/>
        </p:nvPicPr>
        <p:blipFill>
          <a:blip r:embed="rId4"/>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AA5FC304-6C73-174C-91F3-F81330CD8847}"/>
              </a:ext>
            </a:extLst>
          </p:cNvPr>
          <p:cNvSpPr txBox="1">
            <a:spLocks/>
          </p:cNvSpPr>
          <p:nvPr/>
        </p:nvSpPr>
        <p:spPr>
          <a:xfrm>
            <a:off x="838200" y="1363031"/>
            <a:ext cx="10515600" cy="52344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pPr>
            <a:endParaRPr lang="en-US" sz="36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xmlns="" id="{20E7AF98-50B3-9FFC-5EB0-CB7531C0E409}"/>
              </a:ext>
            </a:extLst>
          </p:cNvPr>
          <p:cNvSpPr txBox="1">
            <a:spLocks/>
          </p:cNvSpPr>
          <p:nvPr/>
        </p:nvSpPr>
        <p:spPr>
          <a:xfrm>
            <a:off x="838200" y="1299711"/>
            <a:ext cx="10515600" cy="539844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Cambria" panose="02040503050406030204" pitchFamily="18" charset="0"/>
                <a:ea typeface="Cambria" panose="02040503050406030204" pitchFamily="18" charset="0"/>
              </a:rPr>
              <a:t>911 Trends</a:t>
            </a:r>
          </a:p>
          <a:p>
            <a:r>
              <a:rPr lang="en-US" sz="3600" dirty="0">
                <a:latin typeface="Cambria" panose="02040503050406030204" pitchFamily="18" charset="0"/>
                <a:ea typeface="Cambria" panose="02040503050406030204" pitchFamily="18" charset="0"/>
              </a:rPr>
              <a:t>NG911 Transition</a:t>
            </a:r>
          </a:p>
          <a:p>
            <a:r>
              <a:rPr lang="en-US" sz="3600" dirty="0">
                <a:latin typeface="Cambria" panose="02040503050406030204" pitchFamily="18" charset="0"/>
                <a:ea typeface="Cambria" panose="02040503050406030204" pitchFamily="18" charset="0"/>
              </a:rPr>
              <a:t>Current FCC Proceedings</a:t>
            </a:r>
          </a:p>
          <a:p>
            <a:r>
              <a:rPr lang="en-US" sz="3600" dirty="0">
                <a:latin typeface="Cambria" panose="02040503050406030204" pitchFamily="18" charset="0"/>
                <a:ea typeface="Cambria" panose="02040503050406030204" pitchFamily="18" charset="0"/>
              </a:rPr>
              <a:t>911 Compliance for MLTS</a:t>
            </a:r>
          </a:p>
          <a:p>
            <a:r>
              <a:rPr lang="en-US" sz="3600" dirty="0">
                <a:latin typeface="Cambria" panose="02040503050406030204" pitchFamily="18" charset="0"/>
                <a:ea typeface="Cambria" panose="02040503050406030204" pitchFamily="18" charset="0"/>
              </a:rPr>
              <a:t>988 Developments</a:t>
            </a:r>
          </a:p>
          <a:p>
            <a:r>
              <a:rPr lang="en-US" sz="3600" dirty="0">
                <a:latin typeface="Cambria" panose="02040503050406030204" pitchFamily="18" charset="0"/>
                <a:ea typeface="Cambria" panose="02040503050406030204" pitchFamily="18" charset="0"/>
              </a:rPr>
              <a:t>Supplemental Coverage from Space – 911 Implications</a:t>
            </a:r>
          </a:p>
          <a:p>
            <a:r>
              <a:rPr lang="en-US" sz="3600" dirty="0">
                <a:latin typeface="Cambria" panose="02040503050406030204" pitchFamily="18" charset="0"/>
                <a:ea typeface="Cambria" panose="02040503050406030204" pitchFamily="18" charset="0"/>
              </a:rPr>
              <a:t>4.9 GHz Proceeding</a:t>
            </a:r>
          </a:p>
          <a:p>
            <a:r>
              <a:rPr lang="en-US" sz="3600" dirty="0">
                <a:latin typeface="Cambria" panose="02040503050406030204" pitchFamily="18" charset="0"/>
                <a:ea typeface="Cambria" panose="02040503050406030204" pitchFamily="18" charset="0"/>
              </a:rPr>
              <a:t>Public Safety Licensing </a:t>
            </a:r>
          </a:p>
          <a:p>
            <a:r>
              <a:rPr lang="en-US" sz="3600" dirty="0">
                <a:latin typeface="Cambria" panose="02040503050406030204" pitchFamily="18" charset="0"/>
                <a:ea typeface="Cambria" panose="02040503050406030204" pitchFamily="18" charset="0"/>
              </a:rPr>
              <a:t>PSAP Cybersecurity &amp; Resiliency</a:t>
            </a:r>
          </a:p>
          <a:p>
            <a:r>
              <a:rPr lang="en-US" sz="3600" dirty="0">
                <a:latin typeface="Cambria" panose="02040503050406030204" pitchFamily="18" charset="0"/>
                <a:ea typeface="Cambria" panose="02040503050406030204" pitchFamily="18" charset="0"/>
              </a:rPr>
              <a:t>Network Outage Reporting</a:t>
            </a:r>
          </a:p>
          <a:p>
            <a:r>
              <a:rPr lang="en-US" sz="3600" dirty="0">
                <a:latin typeface="Cambria" panose="02040503050406030204" pitchFamily="18" charset="0"/>
                <a:ea typeface="Cambria" panose="02040503050406030204" pitchFamily="18" charset="0"/>
              </a:rPr>
              <a:t>Emergency Alerting</a:t>
            </a:r>
          </a:p>
          <a:p>
            <a:pPr marL="285750" indent="-285750">
              <a:spcAft>
                <a:spcPts val="600"/>
              </a:spcAft>
            </a:pPr>
            <a:endParaRPr lang="en-US" sz="3600" dirty="0">
              <a:latin typeface="Cambria" panose="02040503050406030204" pitchFamily="18" charset="0"/>
              <a:ea typeface="Cambria" panose="02040503050406030204" pitchFamily="18" charset="0"/>
            </a:endParaRPr>
          </a:p>
        </p:txBody>
      </p:sp>
      <p:sp>
        <p:nvSpPr>
          <p:cNvPr id="8" name="Slide Number Placeholder 7">
            <a:extLst>
              <a:ext uri="{FF2B5EF4-FFF2-40B4-BE49-F238E27FC236}">
                <a16:creationId xmlns:a16="http://schemas.microsoft.com/office/drawing/2014/main" xmlns="" id="{EEB3266C-8A35-5A0C-6A00-76307A17B902}"/>
              </a:ext>
            </a:extLst>
          </p:cNvPr>
          <p:cNvSpPr>
            <a:spLocks noGrp="1"/>
          </p:cNvSpPr>
          <p:nvPr>
            <p:ph type="sldNum" sz="quarter" idx="12"/>
          </p:nvPr>
        </p:nvSpPr>
        <p:spPr/>
        <p:txBody>
          <a:bodyPr/>
          <a:lstStyle/>
          <a:p>
            <a:fld id="{DA0557A9-CCE4-4650-A898-5B26961A386C}" type="slidenum">
              <a:rPr lang="en-US" smtClean="0"/>
              <a:t>3</a:t>
            </a:fld>
            <a:endParaRPr lang="en-US" dirty="0"/>
          </a:p>
        </p:txBody>
      </p:sp>
    </p:spTree>
    <p:extLst>
      <p:ext uri="{BB962C8B-B14F-4D97-AF65-F5344CB8AC3E}">
        <p14:creationId xmlns:p14="http://schemas.microsoft.com/office/powerpoint/2010/main" val="30898350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4FEB1F-2C8B-A244-E28C-C01F1F0529B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E219DF5C-E81B-2659-3F0D-C8BF69CC24A5}"/>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E7B1C37A-0C6E-DDD3-84A9-4763F47C077D}"/>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7A4D53A3-5291-94E2-9D52-3B640B380671}"/>
              </a:ext>
            </a:extLst>
          </p:cNvPr>
          <p:cNvSpPr txBox="1"/>
          <p:nvPr/>
        </p:nvSpPr>
        <p:spPr>
          <a:xfrm>
            <a:off x="425563" y="189050"/>
            <a:ext cx="5663730" cy="615553"/>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Alerting Modernization NPRM</a:t>
            </a:r>
          </a:p>
        </p:txBody>
      </p:sp>
      <p:pic>
        <p:nvPicPr>
          <p:cNvPr id="7" name="Picture 6">
            <a:extLst>
              <a:ext uri="{FF2B5EF4-FFF2-40B4-BE49-F238E27FC236}">
                <a16:creationId xmlns:a16="http://schemas.microsoft.com/office/drawing/2014/main" xmlns="" id="{0508D28F-2A78-64E9-DF43-4D5E326EB2ED}"/>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D378BC18-1EB4-454D-8C5F-B1FDF620883C}"/>
              </a:ext>
            </a:extLst>
          </p:cNvPr>
          <p:cNvSpPr txBox="1">
            <a:spLocks/>
          </p:cNvSpPr>
          <p:nvPr/>
        </p:nvSpPr>
        <p:spPr>
          <a:xfrm>
            <a:off x="654688" y="1574800"/>
            <a:ext cx="11111750" cy="4746658"/>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On August 7, 2025, the FCC will consider a </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Notice of Proposed Rulemaking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that seeks comment about ways to modernize emergency alerting capabilities.</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 </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Notice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seeks comment on:</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objectives effective alert and warning systems should serve;</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Which entities need to be able to send alerts to accomplish these objectives and how these needs should be addressed in the design of alerting systems;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Which alert transmission capabilities a national public alert and warning system must have to achieve its objectives, including the need for resilience, geographic targeting, and security</a:t>
            </a:r>
            <a:r>
              <a:rPr lang="en-US" sz="2800"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kinds of information that needs to be conveyed to the public and how that information needs to be conveyed for the nation’s alert and warning systems to be effective</a:t>
            </a:r>
            <a:r>
              <a:rPr lang="en-US" sz="2800"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Whether EAS and WEA are meeting the needs and expectations of the public and alerting authorities, and if not, whether EAS and WEA need to be redesigned to fully reach their potential.</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If the FCC adopts the </a:t>
            </a:r>
            <a:r>
              <a:rPr kumimoji="0" lang="en-US" sz="31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Notice</a:t>
            </a:r>
            <a:r>
              <a:rPr kumimoji="0" lang="en-US" sz="31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there will be a 30-day comment period and a 60-day reply period</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We welcome comments and replies from the public safety community.</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6858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Slide Number Placeholder 7">
            <a:extLst>
              <a:ext uri="{FF2B5EF4-FFF2-40B4-BE49-F238E27FC236}">
                <a16:creationId xmlns:a16="http://schemas.microsoft.com/office/drawing/2014/main" xmlns="" id="{9C0B5FDC-9BCA-426C-3C88-8CA5B92A01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557A9-CCE4-4650-A898-5B26961A38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105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AE57357-7948-BD69-F7E4-C622B34107A4}"/>
              </a:ext>
            </a:extLst>
          </p:cNvPr>
          <p:cNvPicPr>
            <a:picLocks noChangeAspect="1"/>
          </p:cNvPicPr>
          <p:nvPr/>
        </p:nvPicPr>
        <p:blipFill>
          <a:blip r:embed="rId2"/>
          <a:stretch>
            <a:fillRect/>
          </a:stretch>
        </p:blipFill>
        <p:spPr>
          <a:xfrm>
            <a:off x="0" y="-6145"/>
            <a:ext cx="12191999" cy="6857999"/>
          </a:xfrm>
          <a:prstGeom prst="rect">
            <a:avLst/>
          </a:prstGeom>
        </p:spPr>
      </p:pic>
      <p:sp>
        <p:nvSpPr>
          <p:cNvPr id="2" name="Title 1">
            <a:extLst>
              <a:ext uri="{FF2B5EF4-FFF2-40B4-BE49-F238E27FC236}">
                <a16:creationId xmlns:a16="http://schemas.microsoft.com/office/drawing/2014/main" xmlns="" id="{05587736-87B7-3329-A2D3-2E826678B078}"/>
              </a:ext>
            </a:extLst>
          </p:cNvPr>
          <p:cNvSpPr>
            <a:spLocks noGrp="1"/>
          </p:cNvSpPr>
          <p:nvPr>
            <p:ph type="ctrTitle"/>
          </p:nvPr>
        </p:nvSpPr>
        <p:spPr>
          <a:xfrm>
            <a:off x="735146" y="2743868"/>
            <a:ext cx="10485120" cy="1357972"/>
          </a:xfrm>
        </p:spPr>
        <p:txBody>
          <a:bodyPr>
            <a:noAutofit/>
          </a:bodyPr>
          <a:lstStyle/>
          <a:p>
            <a:r>
              <a:rPr lang="en-US" sz="9600" dirty="0">
                <a:solidFill>
                  <a:schemeClr val="bg1"/>
                </a:solidFill>
                <a:latin typeface="Times New Roman"/>
                <a:cs typeface="Arial"/>
              </a:rPr>
              <a:t>THANK YOU</a:t>
            </a:r>
            <a:endParaRPr lang="en-US" sz="9600" dirty="0">
              <a:solidFill>
                <a:schemeClr val="bg1"/>
              </a:solidFill>
            </a:endParaRPr>
          </a:p>
        </p:txBody>
      </p:sp>
      <p:pic>
        <p:nvPicPr>
          <p:cNvPr id="7" name="Picture 6">
            <a:extLst>
              <a:ext uri="{FF2B5EF4-FFF2-40B4-BE49-F238E27FC236}">
                <a16:creationId xmlns:a16="http://schemas.microsoft.com/office/drawing/2014/main" xmlns="" id="{E6FD0D3C-07B0-33C3-6D10-882B8E9B3642}"/>
              </a:ext>
            </a:extLst>
          </p:cNvPr>
          <p:cNvPicPr>
            <a:picLocks noChangeAspect="1"/>
          </p:cNvPicPr>
          <p:nvPr/>
        </p:nvPicPr>
        <p:blipFill>
          <a:blip r:embed="rId3"/>
          <a:srcRect t="22933" r="-149" b="32800"/>
          <a:stretch/>
        </p:blipFill>
        <p:spPr>
          <a:xfrm>
            <a:off x="3679031" y="925343"/>
            <a:ext cx="4831267" cy="1195546"/>
          </a:xfrm>
          <a:prstGeom prst="rect">
            <a:avLst/>
          </a:prstGeom>
        </p:spPr>
      </p:pic>
    </p:spTree>
    <p:extLst>
      <p:ext uri="{BB962C8B-B14F-4D97-AF65-F5344CB8AC3E}">
        <p14:creationId xmlns:p14="http://schemas.microsoft.com/office/powerpoint/2010/main" val="405678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4CC15A-D0C3-CAFA-FF44-2B4B98774CF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2F99AD80-4DE5-2E5A-14F1-5D7666130913}"/>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3E93867E-BE59-CB9A-75B8-10E710DD9275}"/>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D9E341C2-DB8E-29FF-0181-250EDCBF4CA4}"/>
              </a:ext>
            </a:extLst>
          </p:cNvPr>
          <p:cNvSpPr txBox="1"/>
          <p:nvPr/>
        </p:nvSpPr>
        <p:spPr>
          <a:xfrm>
            <a:off x="425563" y="163972"/>
            <a:ext cx="7494039"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U.S. 911 Call Volume Trends</a:t>
            </a:r>
          </a:p>
        </p:txBody>
      </p:sp>
      <p:pic>
        <p:nvPicPr>
          <p:cNvPr id="7" name="Picture 6">
            <a:extLst>
              <a:ext uri="{FF2B5EF4-FFF2-40B4-BE49-F238E27FC236}">
                <a16:creationId xmlns:a16="http://schemas.microsoft.com/office/drawing/2014/main" xmlns="" id="{2484956B-46F4-8BCA-6952-881AB834F633}"/>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1FD5C402-BA1D-3A78-10A5-D822943CAAEF}"/>
              </a:ext>
            </a:extLst>
          </p:cNvPr>
          <p:cNvSpPr txBox="1">
            <a:spLocks/>
          </p:cNvSpPr>
          <p:nvPr/>
        </p:nvSpPr>
        <p:spPr>
          <a:xfrm>
            <a:off x="838200" y="1363031"/>
            <a:ext cx="10515600" cy="52344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pPr>
            <a:endParaRPr lang="en-US" sz="3600" dirty="0">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xmlns="" id="{726B20A8-4615-FFE0-FFA8-8A142BCD807F}"/>
              </a:ext>
            </a:extLst>
          </p:cNvPr>
          <p:cNvSpPr txBox="1">
            <a:spLocks/>
          </p:cNvSpPr>
          <p:nvPr/>
        </p:nvSpPr>
        <p:spPr>
          <a:xfrm>
            <a:off x="1274929" y="5547895"/>
            <a:ext cx="9315450" cy="114613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dirty="0">
                <a:latin typeface="Cambria" panose="02040503050406030204" pitchFamily="18" charset="0"/>
                <a:ea typeface="Cambria" panose="02040503050406030204" pitchFamily="18" charset="0"/>
              </a:rPr>
              <a:t>* Total calls is a separately reported field and does not reflect the sum of reported wireline, wireless, VoIP, and other voice calls.</a:t>
            </a:r>
          </a:p>
          <a:p>
            <a:pPr marL="0" indent="0">
              <a:spcBef>
                <a:spcPts val="0"/>
              </a:spcBef>
              <a:buFont typeface="Arial" panose="020B0604020202020204" pitchFamily="34" charset="0"/>
              <a:buNone/>
            </a:pPr>
            <a:r>
              <a:rPr lang="en-US" sz="1800" dirty="0">
                <a:latin typeface="Cambria" panose="02040503050406030204" pitchFamily="18" charset="0"/>
                <a:ea typeface="Cambria" panose="02040503050406030204" pitchFamily="18" charset="0"/>
              </a:rPr>
              <a:t>Source: FCC Annual 911 Fee Reports, accessible at: </a:t>
            </a:r>
            <a:r>
              <a:rPr lang="en-US" sz="1800" dirty="0">
                <a:latin typeface="Cambria" panose="02040503050406030204" pitchFamily="18" charset="0"/>
                <a:ea typeface="Cambria" panose="02040503050406030204" pitchFamily="18" charset="0"/>
                <a:hlinkClick r:id="rId6"/>
              </a:rPr>
              <a:t>https://www.fcc.gov/general/911-fee-reports</a:t>
            </a:r>
            <a:r>
              <a:rPr lang="en-US" sz="1800" dirty="0">
                <a:latin typeface="Cambria" panose="02040503050406030204" pitchFamily="18" charset="0"/>
                <a:ea typeface="Cambria" panose="02040503050406030204" pitchFamily="18" charset="0"/>
              </a:rPr>
              <a:t>.</a:t>
            </a:r>
          </a:p>
        </p:txBody>
      </p:sp>
      <p:sp>
        <p:nvSpPr>
          <p:cNvPr id="9" name="Slide Number Placeholder 3">
            <a:extLst>
              <a:ext uri="{FF2B5EF4-FFF2-40B4-BE49-F238E27FC236}">
                <a16:creationId xmlns:a16="http://schemas.microsoft.com/office/drawing/2014/main" xmlns="" id="{68AA7114-905F-3EC0-E44E-BE623FF92512}"/>
              </a:ext>
            </a:extLst>
          </p:cNvPr>
          <p:cNvSpPr>
            <a:spLocks noGrp="1"/>
          </p:cNvSpPr>
          <p:nvPr>
            <p:ph type="sldNum" sz="quarter" idx="12"/>
          </p:nvPr>
        </p:nvSpPr>
        <p:spPr>
          <a:xfrm>
            <a:off x="8173871" y="6262097"/>
            <a:ext cx="2743200" cy="365125"/>
          </a:xfrm>
        </p:spPr>
        <p:txBody>
          <a:bodyPr/>
          <a:lstStyle/>
          <a:p>
            <a:pPr>
              <a:defRPr/>
            </a:pPr>
            <a:fld id="{39519D55-9D9F-4FF2-8BD1-0029E01088D0}" type="slidenum">
              <a:rPr lang="en-US" smtClean="0"/>
              <a:pPr>
                <a:defRPr/>
              </a:pPr>
              <a:t>4</a:t>
            </a:fld>
            <a:endParaRPr lang="en-US" dirty="0"/>
          </a:p>
        </p:txBody>
      </p:sp>
      <p:graphicFrame>
        <p:nvGraphicFramePr>
          <p:cNvPr id="10" name="Chart 9">
            <a:extLst>
              <a:ext uri="{FF2B5EF4-FFF2-40B4-BE49-F238E27FC236}">
                <a16:creationId xmlns:a16="http://schemas.microsoft.com/office/drawing/2014/main" xmlns="" id="{4C04ECA3-8CD0-9F20-EC28-6BC663B2532C}"/>
              </a:ext>
            </a:extLst>
          </p:cNvPr>
          <p:cNvGraphicFramePr>
            <a:graphicFrameLocks/>
          </p:cNvGraphicFramePr>
          <p:nvPr/>
        </p:nvGraphicFramePr>
        <p:xfrm>
          <a:off x="5659271" y="1305444"/>
          <a:ext cx="5828778" cy="40438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Table 10">
            <a:extLst>
              <a:ext uri="{FF2B5EF4-FFF2-40B4-BE49-F238E27FC236}">
                <a16:creationId xmlns:a16="http://schemas.microsoft.com/office/drawing/2014/main" xmlns="" id="{6D050F86-B44C-FEAC-0F3D-BB4E0DD836D2}"/>
              </a:ext>
            </a:extLst>
          </p:cNvPr>
          <p:cNvGraphicFramePr>
            <a:graphicFrameLocks noGrp="1"/>
          </p:cNvGraphicFramePr>
          <p:nvPr/>
        </p:nvGraphicFramePr>
        <p:xfrm>
          <a:off x="663409" y="1484065"/>
          <a:ext cx="4649310" cy="2286000"/>
        </p:xfrm>
        <a:graphic>
          <a:graphicData uri="http://schemas.openxmlformats.org/drawingml/2006/table">
            <a:tbl>
              <a:tblPr firstRow="1" bandRow="1">
                <a:effectLst>
                  <a:outerShdw blurRad="50800" dist="38100" dir="8100000" algn="tr" rotWithShape="0">
                    <a:prstClr val="black">
                      <a:alpha val="40000"/>
                    </a:prstClr>
                  </a:outerShdw>
                </a:effectLst>
                <a:tableStyleId>{6E25E649-3F16-4E02-A733-19D2CDBF48F0}</a:tableStyleId>
              </a:tblPr>
              <a:tblGrid>
                <a:gridCol w="1814805">
                  <a:extLst>
                    <a:ext uri="{9D8B030D-6E8A-4147-A177-3AD203B41FA5}">
                      <a16:colId xmlns:a16="http://schemas.microsoft.com/office/drawing/2014/main" xmlns="" val="513993372"/>
                    </a:ext>
                  </a:extLst>
                </a:gridCol>
                <a:gridCol w="1444772">
                  <a:extLst>
                    <a:ext uri="{9D8B030D-6E8A-4147-A177-3AD203B41FA5}">
                      <a16:colId xmlns:a16="http://schemas.microsoft.com/office/drawing/2014/main" xmlns="" val="1829465678"/>
                    </a:ext>
                  </a:extLst>
                </a:gridCol>
                <a:gridCol w="1389733">
                  <a:extLst>
                    <a:ext uri="{9D8B030D-6E8A-4147-A177-3AD203B41FA5}">
                      <a16:colId xmlns:a16="http://schemas.microsoft.com/office/drawing/2014/main" xmlns="" val="547581268"/>
                    </a:ext>
                  </a:extLst>
                </a:gridCol>
              </a:tblGrid>
              <a:tr h="286195">
                <a:tc>
                  <a:txBody>
                    <a:bodyPr/>
                    <a:lstStyle/>
                    <a:p>
                      <a:endParaRPr lang="en-US" sz="2400" dirty="0">
                        <a:solidFill>
                          <a:schemeClr val="tx1"/>
                        </a:solidFill>
                        <a:latin typeface="Cambria" panose="02040503050406030204" pitchFamily="18" charset="0"/>
                        <a:ea typeface="Cambria" panose="020405030504060302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Cambria" panose="02040503050406030204" pitchFamily="18" charset="0"/>
                          <a:ea typeface="Cambria" panose="02040503050406030204" pitchFamily="18" charset="0"/>
                        </a:rPr>
                        <a:t>2014</a:t>
                      </a:r>
                      <a:endParaRPr lang="en-US" sz="2400" b="1" kern="1200" dirty="0">
                        <a:solidFill>
                          <a:schemeClr val="bg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Cambria" panose="02040503050406030204" pitchFamily="18" charset="0"/>
                          <a:ea typeface="Cambria" panose="02040503050406030204" pitchFamily="18" charset="0"/>
                        </a:rPr>
                        <a:t>2023</a:t>
                      </a:r>
                      <a:endParaRPr lang="en-US" sz="2400" b="1" kern="1200" dirty="0">
                        <a:solidFill>
                          <a:schemeClr val="bg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70842502"/>
                  </a:ext>
                </a:extLst>
              </a:tr>
              <a:tr h="3387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mbria" panose="02040503050406030204" pitchFamily="18" charset="0"/>
                          <a:ea typeface="Cambria" panose="02040503050406030204" pitchFamily="18" charset="0"/>
                        </a:rPr>
                        <a:t>Wireline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41.5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20.7 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05222104"/>
                  </a:ext>
                </a:extLst>
              </a:tr>
              <a:tr h="2861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mbria" panose="02040503050406030204" pitchFamily="18" charset="0"/>
                          <a:ea typeface="Cambria" panose="02040503050406030204" pitchFamily="18" charset="0"/>
                        </a:rPr>
                        <a:t>Wireless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135.8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165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23906524"/>
                  </a:ext>
                </a:extLst>
              </a:tr>
              <a:tr h="2861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mbria" panose="02040503050406030204" pitchFamily="18" charset="0"/>
                          <a:ea typeface="Cambria" panose="02040503050406030204" pitchFamily="18" charset="0"/>
                        </a:rPr>
                        <a:t>VoIP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3.9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11.5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617533930"/>
                  </a:ext>
                </a:extLst>
              </a:tr>
              <a:tr h="2861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mbria" panose="02040503050406030204" pitchFamily="18" charset="0"/>
                          <a:ea typeface="Cambria" panose="02040503050406030204" pitchFamily="18" charset="0"/>
                        </a:rPr>
                        <a:t>Other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1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9.7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0934108"/>
                  </a:ext>
                </a:extLst>
              </a:tr>
            </a:tbl>
          </a:graphicData>
        </a:graphic>
      </p:graphicFrame>
      <p:graphicFrame>
        <p:nvGraphicFramePr>
          <p:cNvPr id="12" name="Table 11">
            <a:extLst>
              <a:ext uri="{FF2B5EF4-FFF2-40B4-BE49-F238E27FC236}">
                <a16:creationId xmlns:a16="http://schemas.microsoft.com/office/drawing/2014/main" xmlns="" id="{E127BF3B-235E-D918-AA04-7E253F6CD162}"/>
              </a:ext>
            </a:extLst>
          </p:cNvPr>
          <p:cNvGraphicFramePr>
            <a:graphicFrameLocks noGrp="1"/>
          </p:cNvGraphicFramePr>
          <p:nvPr/>
        </p:nvGraphicFramePr>
        <p:xfrm>
          <a:off x="663409" y="4286799"/>
          <a:ext cx="4649310" cy="914400"/>
        </p:xfrm>
        <a:graphic>
          <a:graphicData uri="http://schemas.openxmlformats.org/drawingml/2006/table">
            <a:tbl>
              <a:tblPr firstRow="1" bandRow="1">
                <a:effectLst>
                  <a:outerShdw blurRad="50800" dist="38100" dir="8100000" algn="tr" rotWithShape="0">
                    <a:prstClr val="black">
                      <a:alpha val="40000"/>
                    </a:prstClr>
                  </a:outerShdw>
                </a:effectLst>
                <a:tableStyleId>{6E25E649-3F16-4E02-A733-19D2CDBF48F0}</a:tableStyleId>
              </a:tblPr>
              <a:tblGrid>
                <a:gridCol w="1814805">
                  <a:extLst>
                    <a:ext uri="{9D8B030D-6E8A-4147-A177-3AD203B41FA5}">
                      <a16:colId xmlns:a16="http://schemas.microsoft.com/office/drawing/2014/main" xmlns="" val="2616770992"/>
                    </a:ext>
                  </a:extLst>
                </a:gridCol>
                <a:gridCol w="1444772">
                  <a:extLst>
                    <a:ext uri="{9D8B030D-6E8A-4147-A177-3AD203B41FA5}">
                      <a16:colId xmlns:a16="http://schemas.microsoft.com/office/drawing/2014/main" xmlns="" val="108316840"/>
                    </a:ext>
                  </a:extLst>
                </a:gridCol>
                <a:gridCol w="1389733">
                  <a:extLst>
                    <a:ext uri="{9D8B030D-6E8A-4147-A177-3AD203B41FA5}">
                      <a16:colId xmlns:a16="http://schemas.microsoft.com/office/drawing/2014/main" xmlns="" val="2282583328"/>
                    </a:ext>
                  </a:extLst>
                </a:gridCol>
              </a:tblGrid>
              <a:tr h="2861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latin typeface="Cambria" panose="02040503050406030204" pitchFamily="18" charset="0"/>
                        <a:ea typeface="Cambria" panose="020405030504060302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Cambria" panose="02040503050406030204" pitchFamily="18" charset="0"/>
                          <a:ea typeface="Cambria" panose="02040503050406030204" pitchFamily="18" charset="0"/>
                          <a:cs typeface="+mn-cs"/>
                        </a:rPr>
                        <a:t>2014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Cambria" panose="02040503050406030204" pitchFamily="18" charset="0"/>
                          <a:ea typeface="Cambria" panose="02040503050406030204" pitchFamily="18" charset="0"/>
                          <a:cs typeface="+mn-cs"/>
                        </a:rPr>
                        <a:t>2023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3750777"/>
                  </a:ext>
                </a:extLst>
              </a:tr>
              <a:tr h="2861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mbria" panose="02040503050406030204" pitchFamily="18" charset="0"/>
                          <a:ea typeface="Cambria" panose="02040503050406030204" pitchFamily="18" charset="0"/>
                        </a:rPr>
                        <a:t>Total Calls*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196.1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mbria" panose="02040503050406030204" pitchFamily="18" charset="0"/>
                          <a:ea typeface="Cambria" panose="02040503050406030204" pitchFamily="18" charset="0"/>
                        </a:rPr>
                        <a:t>216.3 M</a:t>
                      </a:r>
                      <a:endParaRPr lang="en-US" sz="24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2846852"/>
                  </a:ext>
                </a:extLst>
              </a:tr>
            </a:tbl>
          </a:graphicData>
        </a:graphic>
      </p:graphicFrame>
    </p:spTree>
    <p:extLst>
      <p:ext uri="{BB962C8B-B14F-4D97-AF65-F5344CB8AC3E}">
        <p14:creationId xmlns:p14="http://schemas.microsoft.com/office/powerpoint/2010/main" val="16319988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D32BD3B-67F8-3A1D-82F2-AA825592D2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0DE56733-5956-3DAE-B33D-3243C50A5923}"/>
              </a:ext>
            </a:extLst>
          </p:cNvPr>
          <p:cNvPicPr>
            <a:picLocks noChangeAspect="1"/>
          </p:cNvPicPr>
          <p:nvPr/>
        </p:nvPicPr>
        <p:blipFill>
          <a:blip r:embed="rId2">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B401A216-4CFF-2300-373D-64DA6889B37B}"/>
              </a:ext>
            </a:extLst>
          </p:cNvPr>
          <p:cNvPicPr>
            <a:picLocks noChangeAspect="1"/>
          </p:cNvPicPr>
          <p:nvPr/>
        </p:nvPicPr>
        <p:blipFill>
          <a:blip r:embed="rId3"/>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A83B9D9E-A5E6-1B4D-47FB-82DB85AE47F7}"/>
              </a:ext>
            </a:extLst>
          </p:cNvPr>
          <p:cNvSpPr txBox="1"/>
          <p:nvPr/>
        </p:nvSpPr>
        <p:spPr>
          <a:xfrm>
            <a:off x="425563" y="163972"/>
            <a:ext cx="7264938"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State 911 Fee/Cost Trends</a:t>
            </a:r>
          </a:p>
        </p:txBody>
      </p:sp>
      <p:pic>
        <p:nvPicPr>
          <p:cNvPr id="7" name="Picture 6">
            <a:extLst>
              <a:ext uri="{FF2B5EF4-FFF2-40B4-BE49-F238E27FC236}">
                <a16:creationId xmlns:a16="http://schemas.microsoft.com/office/drawing/2014/main" xmlns="" id="{FC7FFC94-5925-F1DD-CEFA-9F46C3DBFA36}"/>
              </a:ext>
            </a:extLst>
          </p:cNvPr>
          <p:cNvPicPr>
            <a:picLocks noChangeAspect="1"/>
          </p:cNvPicPr>
          <p:nvPr/>
        </p:nvPicPr>
        <p:blipFill>
          <a:blip r:embed="rId4"/>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70E33120-197C-15EC-7D82-CA0C4617A236}"/>
              </a:ext>
            </a:extLst>
          </p:cNvPr>
          <p:cNvSpPr txBox="1">
            <a:spLocks/>
          </p:cNvSpPr>
          <p:nvPr/>
        </p:nvSpPr>
        <p:spPr>
          <a:xfrm>
            <a:off x="838200" y="1363031"/>
            <a:ext cx="10515600" cy="52344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pPr>
            <a:endParaRPr lang="en-US" sz="3600" dirty="0">
              <a:latin typeface="Cambria" panose="02040503050406030204" pitchFamily="18" charset="0"/>
              <a:ea typeface="Cambria" panose="02040503050406030204" pitchFamily="18" charset="0"/>
            </a:endParaRPr>
          </a:p>
        </p:txBody>
      </p:sp>
      <p:sp>
        <p:nvSpPr>
          <p:cNvPr id="13" name="Content Placeholder 2">
            <a:extLst>
              <a:ext uri="{FF2B5EF4-FFF2-40B4-BE49-F238E27FC236}">
                <a16:creationId xmlns:a16="http://schemas.microsoft.com/office/drawing/2014/main" xmlns="" id="{EF5BCC6C-75F1-EDAA-AA23-3F3304C255EA}"/>
              </a:ext>
            </a:extLst>
          </p:cNvPr>
          <p:cNvSpPr txBox="1">
            <a:spLocks/>
          </p:cNvSpPr>
          <p:nvPr/>
        </p:nvSpPr>
        <p:spPr>
          <a:xfrm>
            <a:off x="1113414" y="5722479"/>
            <a:ext cx="10240386" cy="519874"/>
          </a:xfrm>
          <a:prstGeom prst="rect">
            <a:avLst/>
          </a:prstGeom>
        </p:spPr>
        <p:txBody>
          <a:bodyPr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Font typeface="Arial" panose="020B0604020202020204" pitchFamily="34" charset="0"/>
              <a:buNone/>
            </a:pPr>
            <a:r>
              <a:rPr lang="en-US" dirty="0">
                <a:latin typeface="Cambria" panose="02040503050406030204" pitchFamily="18" charset="0"/>
                <a:ea typeface="Cambria" panose="02040503050406030204" pitchFamily="18" charset="0"/>
              </a:rPr>
              <a:t>Source: FCC Annual 911 Fee Reports, accessible at: </a:t>
            </a:r>
            <a:r>
              <a:rPr lang="en-US" dirty="0">
                <a:latin typeface="Cambria" panose="02040503050406030204" pitchFamily="18" charset="0"/>
                <a:ea typeface="Cambria" panose="02040503050406030204" pitchFamily="18" charset="0"/>
                <a:hlinkClick r:id="rId5"/>
              </a:rPr>
              <a:t>https://www.fcc.gov/general/911-fee-reports </a:t>
            </a:r>
            <a:endParaRPr lang="en-US" dirty="0">
              <a:latin typeface="Cambria" panose="02040503050406030204" pitchFamily="18" charset="0"/>
              <a:ea typeface="Cambria" panose="02040503050406030204" pitchFamily="18" charset="0"/>
            </a:endParaRPr>
          </a:p>
        </p:txBody>
      </p:sp>
      <p:sp>
        <p:nvSpPr>
          <p:cNvPr id="14" name="Slide Number Placeholder 3">
            <a:extLst>
              <a:ext uri="{FF2B5EF4-FFF2-40B4-BE49-F238E27FC236}">
                <a16:creationId xmlns:a16="http://schemas.microsoft.com/office/drawing/2014/main" xmlns="" id="{FCC56E12-E5AE-AAB9-93A5-039D8A7FE742}"/>
              </a:ext>
            </a:extLst>
          </p:cNvPr>
          <p:cNvSpPr>
            <a:spLocks noGrp="1"/>
          </p:cNvSpPr>
          <p:nvPr>
            <p:ph type="sldNum" sz="quarter" idx="12"/>
          </p:nvPr>
        </p:nvSpPr>
        <p:spPr>
          <a:xfrm>
            <a:off x="7937652" y="6328903"/>
            <a:ext cx="2743200" cy="365125"/>
          </a:xfrm>
        </p:spPr>
        <p:txBody>
          <a:bodyPr/>
          <a:lstStyle/>
          <a:p>
            <a:pPr>
              <a:defRPr/>
            </a:pPr>
            <a:fld id="{39519D55-9D9F-4FF2-8BD1-0029E01088D0}" type="slidenum">
              <a:rPr lang="en-US" smtClean="0"/>
              <a:pPr>
                <a:defRPr/>
              </a:pPr>
              <a:t>5</a:t>
            </a:fld>
            <a:endParaRPr lang="en-US" dirty="0"/>
          </a:p>
        </p:txBody>
      </p:sp>
      <p:graphicFrame>
        <p:nvGraphicFramePr>
          <p:cNvPr id="15" name="Table 14">
            <a:extLst>
              <a:ext uri="{FF2B5EF4-FFF2-40B4-BE49-F238E27FC236}">
                <a16:creationId xmlns:a16="http://schemas.microsoft.com/office/drawing/2014/main" xmlns="" id="{E04D03F5-5E32-1611-30C3-7CF84F548D35}"/>
              </a:ext>
            </a:extLst>
          </p:cNvPr>
          <p:cNvGraphicFramePr>
            <a:graphicFrameLocks noGrp="1"/>
          </p:cNvGraphicFramePr>
          <p:nvPr>
            <p:extLst>
              <p:ext uri="{D42A27DB-BD31-4B8C-83A1-F6EECF244321}">
                <p14:modId xmlns:p14="http://schemas.microsoft.com/office/powerpoint/2010/main" val="1258194017"/>
              </p:ext>
            </p:extLst>
          </p:nvPr>
        </p:nvGraphicFramePr>
        <p:xfrm>
          <a:off x="1110326" y="1511793"/>
          <a:ext cx="9842581" cy="3779520"/>
        </p:xfrm>
        <a:graphic>
          <a:graphicData uri="http://schemas.openxmlformats.org/drawingml/2006/table">
            <a:tbl>
              <a:tblPr firstRow="1" bandRow="1">
                <a:effectLst>
                  <a:outerShdw blurRad="50800" dist="38100" dir="8100000" algn="tr" rotWithShape="0">
                    <a:prstClr val="black">
                      <a:alpha val="40000"/>
                    </a:prstClr>
                  </a:outerShdw>
                </a:effectLst>
                <a:tableStyleId>{6E25E649-3F16-4E02-A733-19D2CDBF48F0}</a:tableStyleId>
              </a:tblPr>
              <a:tblGrid>
                <a:gridCol w="5042085">
                  <a:extLst>
                    <a:ext uri="{9D8B030D-6E8A-4147-A177-3AD203B41FA5}">
                      <a16:colId xmlns:a16="http://schemas.microsoft.com/office/drawing/2014/main" xmlns="" val="513993372"/>
                    </a:ext>
                  </a:extLst>
                </a:gridCol>
                <a:gridCol w="2445679">
                  <a:extLst>
                    <a:ext uri="{9D8B030D-6E8A-4147-A177-3AD203B41FA5}">
                      <a16:colId xmlns:a16="http://schemas.microsoft.com/office/drawing/2014/main" xmlns="" val="1829465678"/>
                    </a:ext>
                  </a:extLst>
                </a:gridCol>
                <a:gridCol w="2354817">
                  <a:extLst>
                    <a:ext uri="{9D8B030D-6E8A-4147-A177-3AD203B41FA5}">
                      <a16:colId xmlns:a16="http://schemas.microsoft.com/office/drawing/2014/main" xmlns="" val="547581268"/>
                    </a:ext>
                  </a:extLst>
                </a:gridCol>
              </a:tblGrid>
              <a:tr h="543960">
                <a:tc>
                  <a:txBody>
                    <a:bodyPr/>
                    <a:lstStyle/>
                    <a:p>
                      <a:endParaRPr lang="en-US" sz="3200" dirty="0">
                        <a:solidFill>
                          <a:schemeClr val="tx1"/>
                        </a:solidFill>
                        <a:latin typeface="Cambria" panose="02040503050406030204" pitchFamily="18" charset="0"/>
                        <a:ea typeface="Cambria" panose="020405030504060302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b="1" kern="1200" dirty="0">
                          <a:solidFill>
                            <a:schemeClr val="bg1"/>
                          </a:solidFill>
                          <a:latin typeface="Cambria" panose="02040503050406030204" pitchFamily="18" charset="0"/>
                          <a:ea typeface="Cambria" panose="02040503050406030204" pitchFamily="18" charset="0"/>
                        </a:rPr>
                        <a:t>2014</a:t>
                      </a:r>
                      <a:endParaRPr lang="en-US" sz="3200" b="1" kern="1200" dirty="0">
                        <a:solidFill>
                          <a:schemeClr val="bg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b="1" kern="1200" dirty="0">
                          <a:solidFill>
                            <a:schemeClr val="bg1"/>
                          </a:solidFill>
                          <a:latin typeface="Cambria" panose="02040503050406030204" pitchFamily="18" charset="0"/>
                          <a:ea typeface="Cambria" panose="02040503050406030204" pitchFamily="18" charset="0"/>
                        </a:rPr>
                        <a:t>2023</a:t>
                      </a:r>
                      <a:endParaRPr lang="en-US" sz="3200" b="1" kern="1200" dirty="0">
                        <a:solidFill>
                          <a:schemeClr val="bg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70842502"/>
                  </a:ext>
                </a:extLst>
              </a:tr>
              <a:tr h="10020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Total Annual 911 Fee Collections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Cambria" panose="02040503050406030204" pitchFamily="18" charset="0"/>
                          <a:ea typeface="Cambria" panose="02040503050406030204" pitchFamily="18" charset="0"/>
                        </a:rPr>
                        <a:t>$2.5 billion</a:t>
                      </a:r>
                      <a:endParaRPr lang="en-US" sz="32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Cambria" panose="02040503050406030204" pitchFamily="18" charset="0"/>
                          <a:ea typeface="Cambria" panose="02040503050406030204" pitchFamily="18" charset="0"/>
                        </a:rPr>
                        <a:t>$4 billion</a:t>
                      </a:r>
                    </a:p>
                    <a:p>
                      <a:pPr algn="r"/>
                      <a:endParaRPr lang="en-US" sz="3200" dirty="0">
                        <a:solidFill>
                          <a:schemeClr val="tx1"/>
                        </a:solidFill>
                        <a:latin typeface="Cambria" panose="02040503050406030204" pitchFamily="18" charset="0"/>
                        <a:ea typeface="Cambria" panose="020405030504060302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05222104"/>
                  </a:ext>
                </a:extLst>
              </a:tr>
              <a:tr h="5439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Total Estimated Annual 911 Costs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Cambria" panose="02040503050406030204" pitchFamily="18" charset="0"/>
                          <a:ea typeface="Cambria" panose="02040503050406030204" pitchFamily="18" charset="0"/>
                          <a:cs typeface="+mn-cs"/>
                        </a:rPr>
                        <a:t>$3.1 billion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Cambria" panose="02040503050406030204" pitchFamily="18" charset="0"/>
                          <a:ea typeface="Cambria" panose="02040503050406030204" pitchFamily="18" charset="0"/>
                        </a:rPr>
                        <a:t>$7.8 billion</a:t>
                      </a:r>
                      <a:endParaRPr lang="en-US" sz="32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23906524"/>
                  </a:ext>
                </a:extLst>
              </a:tr>
              <a:tr h="5439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Percent of 911 costs covered by 911 fees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Cambria" panose="02040503050406030204" pitchFamily="18" charset="0"/>
                          <a:ea typeface="Cambria" panose="02040503050406030204" pitchFamily="18" charset="0"/>
                        </a:rPr>
                        <a:t>81%</a:t>
                      </a:r>
                      <a:endParaRPr lang="en-US" sz="32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Cambria" panose="02040503050406030204" pitchFamily="18" charset="0"/>
                          <a:ea typeface="Cambria" panose="02040503050406030204" pitchFamily="18" charset="0"/>
                        </a:rPr>
                        <a:t>51%</a:t>
                      </a:r>
                      <a:endParaRPr lang="en-US" sz="3200" kern="1200" dirty="0">
                        <a:solidFill>
                          <a:schemeClr val="tx1"/>
                        </a:solidFill>
                        <a:latin typeface="Cambria" panose="02040503050406030204" pitchFamily="18" charset="0"/>
                        <a:ea typeface="Cambria" panose="02040503050406030204" pitchFamily="18" charset="0"/>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617533930"/>
                  </a:ext>
                </a:extLst>
              </a:tr>
            </a:tbl>
          </a:graphicData>
        </a:graphic>
      </p:graphicFrame>
    </p:spTree>
    <p:extLst>
      <p:ext uri="{BB962C8B-B14F-4D97-AF65-F5344CB8AC3E}">
        <p14:creationId xmlns:p14="http://schemas.microsoft.com/office/powerpoint/2010/main" val="506397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D3EF2C-6A47-00A2-7F1E-7053080B6D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728CB160-8567-16E6-0DAF-46B60D6E0104}"/>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418C1C7A-8EB0-4FAE-B71A-1967078A08BD}"/>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7AE88FAB-7620-8CB6-E40D-571B1A42D36F}"/>
              </a:ext>
            </a:extLst>
          </p:cNvPr>
          <p:cNvSpPr txBox="1"/>
          <p:nvPr/>
        </p:nvSpPr>
        <p:spPr>
          <a:xfrm>
            <a:off x="425563" y="163972"/>
            <a:ext cx="6437660"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NG911 Transition Rules</a:t>
            </a:r>
          </a:p>
        </p:txBody>
      </p:sp>
      <p:pic>
        <p:nvPicPr>
          <p:cNvPr id="7" name="Picture 6">
            <a:extLst>
              <a:ext uri="{FF2B5EF4-FFF2-40B4-BE49-F238E27FC236}">
                <a16:creationId xmlns:a16="http://schemas.microsoft.com/office/drawing/2014/main" xmlns="" id="{19C8CB9B-28ED-4AC6-0699-2D0B84E54B81}"/>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F9BA2AAA-5D6B-DA25-2A16-B07AD7A6DC25}"/>
              </a:ext>
            </a:extLst>
          </p:cNvPr>
          <p:cNvSpPr txBox="1">
            <a:spLocks/>
          </p:cNvSpPr>
          <p:nvPr/>
        </p:nvSpPr>
        <p:spPr>
          <a:xfrm>
            <a:off x="640761" y="1263922"/>
            <a:ext cx="5159830" cy="18449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600"/>
              </a:spcAft>
            </a:pPr>
            <a:r>
              <a:rPr lang="en-US" sz="3600" dirty="0">
                <a:latin typeface="Cambria" panose="02040503050406030204" pitchFamily="18" charset="0"/>
                <a:ea typeface="Cambria" panose="02040503050406030204" pitchFamily="18" charset="0"/>
              </a:rPr>
              <a:t>Rules adopted in July 2024; became fully effective March 2025.</a:t>
            </a:r>
          </a:p>
        </p:txBody>
      </p:sp>
      <p:pic>
        <p:nvPicPr>
          <p:cNvPr id="8" name="Picture 7" descr="A picture containing text, sign, vector graphics&#10;&#10;AI-generated content may be incorrect.">
            <a:extLst>
              <a:ext uri="{FF2B5EF4-FFF2-40B4-BE49-F238E27FC236}">
                <a16:creationId xmlns:a16="http://schemas.microsoft.com/office/drawing/2014/main" xmlns="" id="{44BA54EE-EAE5-F199-3D80-E7E11D5F69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6545" y="1339354"/>
            <a:ext cx="5324694" cy="2051546"/>
          </a:xfrm>
          <a:prstGeom prst="rect">
            <a:avLst/>
          </a:prstGeom>
        </p:spPr>
      </p:pic>
      <p:sp>
        <p:nvSpPr>
          <p:cNvPr id="9" name="Content Placeholder 2">
            <a:extLst>
              <a:ext uri="{FF2B5EF4-FFF2-40B4-BE49-F238E27FC236}">
                <a16:creationId xmlns:a16="http://schemas.microsoft.com/office/drawing/2014/main" xmlns="" id="{4F8765A7-EB9E-72BC-CBE5-849B5FAC4059}"/>
              </a:ext>
            </a:extLst>
          </p:cNvPr>
          <p:cNvSpPr txBox="1">
            <a:spLocks/>
          </p:cNvSpPr>
          <p:nvPr/>
        </p:nvSpPr>
        <p:spPr>
          <a:xfrm>
            <a:off x="640761" y="3108907"/>
            <a:ext cx="11272234" cy="339499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pPr>
            <a:r>
              <a:rPr lang="en-US" sz="3600" dirty="0">
                <a:latin typeface="Cambria" panose="02040503050406030204" pitchFamily="18" charset="0"/>
                <a:ea typeface="Cambria" panose="02040503050406030204" pitchFamily="18" charset="0"/>
              </a:rPr>
              <a:t>Rules require Originating                                                        Service Providers (OSPs) to support the NG911 transition in two phases as 911 authorities upgrade their networks and PSAPs to NG911. </a:t>
            </a:r>
          </a:p>
          <a:p>
            <a:pPr marL="285750" indent="-285750">
              <a:spcAft>
                <a:spcPts val="600"/>
              </a:spcAft>
            </a:pPr>
            <a:r>
              <a:rPr lang="en-US" sz="3600" dirty="0">
                <a:latin typeface="Cambria" panose="02040503050406030204" pitchFamily="18" charset="0"/>
                <a:ea typeface="Cambria" panose="02040503050406030204" pitchFamily="18" charset="0"/>
              </a:rPr>
              <a:t>Overview of NG911 rules and transition process: </a:t>
            </a:r>
            <a:r>
              <a:rPr lang="en-US" sz="3600" dirty="0">
                <a:latin typeface="Cambria" panose="02040503050406030204" pitchFamily="18" charset="0"/>
                <a:ea typeface="Cambria" panose="02040503050406030204" pitchFamily="18" charset="0"/>
                <a:hlinkClick r:id="rId7"/>
              </a:rPr>
              <a:t>https://www.fcc.gov/policy-and-licensing-division/911-services/NG911</a:t>
            </a:r>
            <a:r>
              <a:rPr lang="en-US" sz="3600" dirty="0">
                <a:latin typeface="Cambria" panose="02040503050406030204" pitchFamily="18" charset="0"/>
                <a:ea typeface="Cambria" panose="02040503050406030204" pitchFamily="18" charset="0"/>
              </a:rPr>
              <a:t>. </a:t>
            </a:r>
          </a:p>
        </p:txBody>
      </p:sp>
      <p:sp>
        <p:nvSpPr>
          <p:cNvPr id="4" name="Slide Number Placeholder 3">
            <a:extLst>
              <a:ext uri="{FF2B5EF4-FFF2-40B4-BE49-F238E27FC236}">
                <a16:creationId xmlns:a16="http://schemas.microsoft.com/office/drawing/2014/main" xmlns="" id="{73240FE1-02D1-86E4-99D9-030F855DE381}"/>
              </a:ext>
            </a:extLst>
          </p:cNvPr>
          <p:cNvSpPr>
            <a:spLocks noGrp="1"/>
          </p:cNvSpPr>
          <p:nvPr>
            <p:ph type="sldNum" sz="quarter" idx="12"/>
          </p:nvPr>
        </p:nvSpPr>
        <p:spPr/>
        <p:txBody>
          <a:bodyPr/>
          <a:lstStyle/>
          <a:p>
            <a:fld id="{DA0557A9-CCE4-4650-A898-5B26961A386C}" type="slidenum">
              <a:rPr lang="en-US" smtClean="0"/>
              <a:t>6</a:t>
            </a:fld>
            <a:endParaRPr lang="en-US" dirty="0"/>
          </a:p>
        </p:txBody>
      </p:sp>
    </p:spTree>
    <p:extLst>
      <p:ext uri="{BB962C8B-B14F-4D97-AF65-F5344CB8AC3E}">
        <p14:creationId xmlns:p14="http://schemas.microsoft.com/office/powerpoint/2010/main" val="7758473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870F24-5A15-06A5-33E3-3D6FA0B5A2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6A2C3EB4-6F3D-85BE-99F8-6B9DA783BDB9}"/>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sp>
        <p:nvSpPr>
          <p:cNvPr id="6" name="TextBox 5">
            <a:extLst>
              <a:ext uri="{FF2B5EF4-FFF2-40B4-BE49-F238E27FC236}">
                <a16:creationId xmlns:a16="http://schemas.microsoft.com/office/drawing/2014/main" xmlns="" id="{2C13249A-9E61-7A39-00D0-5C3DCFEA2661}"/>
              </a:ext>
            </a:extLst>
          </p:cNvPr>
          <p:cNvSpPr txBox="1"/>
          <p:nvPr/>
        </p:nvSpPr>
        <p:spPr>
          <a:xfrm>
            <a:off x="474067" y="191086"/>
            <a:ext cx="4376391" cy="569387"/>
          </a:xfrm>
          <a:prstGeom prst="rect">
            <a:avLst/>
          </a:prstGeom>
          <a:noFill/>
        </p:spPr>
        <p:txBody>
          <a:bodyPr wrap="none" lIns="91440" tIns="45720" rIns="91440" bIns="45720" rtlCol="0" anchor="t">
            <a:spAutoFit/>
          </a:bodyPr>
          <a:lstStyle/>
          <a:p>
            <a:r>
              <a:rPr lang="en-US" sz="3100" dirty="0">
                <a:solidFill>
                  <a:schemeClr val="bg1"/>
                </a:solidFill>
                <a:latin typeface="Arial"/>
                <a:cs typeface="Arial"/>
              </a:rPr>
              <a:t>NG911 Transition Rules</a:t>
            </a:r>
          </a:p>
        </p:txBody>
      </p:sp>
      <p:pic>
        <p:nvPicPr>
          <p:cNvPr id="7" name="Picture 6">
            <a:extLst>
              <a:ext uri="{FF2B5EF4-FFF2-40B4-BE49-F238E27FC236}">
                <a16:creationId xmlns:a16="http://schemas.microsoft.com/office/drawing/2014/main" xmlns="" id="{61534A57-3910-F285-C0F9-C1EFEC697255}"/>
              </a:ext>
            </a:extLst>
          </p:cNvPr>
          <p:cNvPicPr>
            <a:picLocks noChangeAspect="1"/>
          </p:cNvPicPr>
          <p:nvPr/>
        </p:nvPicPr>
        <p:blipFill>
          <a:blip r:embed="rId4"/>
          <a:stretch>
            <a:fillRect/>
          </a:stretch>
        </p:blipFill>
        <p:spPr>
          <a:xfrm>
            <a:off x="9444174" y="260493"/>
            <a:ext cx="2418488" cy="486326"/>
          </a:xfrm>
          <a:prstGeom prst="rect">
            <a:avLst/>
          </a:prstGeom>
        </p:spPr>
      </p:pic>
      <p:pic>
        <p:nvPicPr>
          <p:cNvPr id="4" name="Picture 3">
            <a:extLst>
              <a:ext uri="{FF2B5EF4-FFF2-40B4-BE49-F238E27FC236}">
                <a16:creationId xmlns:a16="http://schemas.microsoft.com/office/drawing/2014/main" xmlns="" id="{A72238D9-1C19-AC34-4351-450473D38840}"/>
              </a:ext>
            </a:extLst>
          </p:cNvPr>
          <p:cNvPicPr>
            <a:picLocks noChangeAspect="1"/>
          </p:cNvPicPr>
          <p:nvPr/>
        </p:nvPicPr>
        <p:blipFill>
          <a:blip r:embed="rId5"/>
          <a:stretch>
            <a:fillRect/>
          </a:stretch>
        </p:blipFill>
        <p:spPr>
          <a:xfrm>
            <a:off x="0" y="-21275"/>
            <a:ext cx="12192000" cy="1109845"/>
          </a:xfrm>
          <a:prstGeom prst="rect">
            <a:avLst/>
          </a:prstGeom>
        </p:spPr>
      </p:pic>
      <p:sp>
        <p:nvSpPr>
          <p:cNvPr id="8" name="TextBox 7">
            <a:extLst>
              <a:ext uri="{FF2B5EF4-FFF2-40B4-BE49-F238E27FC236}">
                <a16:creationId xmlns:a16="http://schemas.microsoft.com/office/drawing/2014/main" xmlns="" id="{BB73E86A-644E-51BA-924E-D442B6C3D404}"/>
              </a:ext>
            </a:extLst>
          </p:cNvPr>
          <p:cNvSpPr txBox="1"/>
          <p:nvPr/>
        </p:nvSpPr>
        <p:spPr>
          <a:xfrm>
            <a:off x="425563" y="163972"/>
            <a:ext cx="7381188"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NG911 Transition Requests</a:t>
            </a:r>
          </a:p>
        </p:txBody>
      </p:sp>
      <p:pic>
        <p:nvPicPr>
          <p:cNvPr id="10" name="Picture 9">
            <a:extLst>
              <a:ext uri="{FF2B5EF4-FFF2-40B4-BE49-F238E27FC236}">
                <a16:creationId xmlns:a16="http://schemas.microsoft.com/office/drawing/2014/main" xmlns="" id="{CA5D39CC-6F12-833C-9CE2-66776964EDFB}"/>
              </a:ext>
            </a:extLst>
          </p:cNvPr>
          <p:cNvPicPr>
            <a:picLocks noChangeAspect="1"/>
          </p:cNvPicPr>
          <p:nvPr/>
        </p:nvPicPr>
        <p:blipFill>
          <a:blip r:embed="rId4"/>
          <a:stretch>
            <a:fillRect/>
          </a:stretch>
        </p:blipFill>
        <p:spPr>
          <a:xfrm>
            <a:off x="9444174" y="260493"/>
            <a:ext cx="2418488" cy="486326"/>
          </a:xfrm>
          <a:prstGeom prst="rect">
            <a:avLst/>
          </a:prstGeom>
        </p:spPr>
      </p:pic>
      <p:sp>
        <p:nvSpPr>
          <p:cNvPr id="9" name="Content Placeholder 2">
            <a:extLst>
              <a:ext uri="{FF2B5EF4-FFF2-40B4-BE49-F238E27FC236}">
                <a16:creationId xmlns:a16="http://schemas.microsoft.com/office/drawing/2014/main" xmlns="" id="{C944C2E0-2BCE-76D9-7DC9-68504133E319}"/>
              </a:ext>
            </a:extLst>
          </p:cNvPr>
          <p:cNvSpPr txBox="1">
            <a:spLocks/>
          </p:cNvSpPr>
          <p:nvPr/>
        </p:nvSpPr>
        <p:spPr>
          <a:xfrm>
            <a:off x="8870837" y="1626032"/>
            <a:ext cx="2895600" cy="479828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pPr>
            <a:r>
              <a:rPr lang="en-US" sz="3600" dirty="0">
                <a:latin typeface="Cambria" panose="02040503050406030204" pitchFamily="18" charset="0"/>
                <a:ea typeface="Cambria" panose="02040503050406030204" pitchFamily="18" charset="0"/>
              </a:rPr>
              <a:t>48 Phase 1 requests.</a:t>
            </a:r>
          </a:p>
          <a:p>
            <a:pPr marL="285750" indent="-285750">
              <a:spcAft>
                <a:spcPts val="600"/>
              </a:spcAft>
            </a:pPr>
            <a:r>
              <a:rPr lang="en-US" sz="3600" dirty="0">
                <a:latin typeface="Cambria" panose="02040503050406030204" pitchFamily="18" charset="0"/>
                <a:ea typeface="Cambria" panose="02040503050406030204" pitchFamily="18" charset="0"/>
              </a:rPr>
              <a:t>7 statewide requests; 3 partial state requests.</a:t>
            </a:r>
          </a:p>
          <a:p>
            <a:pPr marL="285750" indent="-285750">
              <a:spcAft>
                <a:spcPts val="600"/>
              </a:spcAft>
            </a:pPr>
            <a:r>
              <a:rPr lang="en-US" sz="3600" dirty="0">
                <a:latin typeface="Cambria" panose="02040503050406030204" pitchFamily="18" charset="0"/>
                <a:ea typeface="Cambria" panose="02040503050406030204" pitchFamily="18" charset="0"/>
              </a:rPr>
              <a:t>38 county requests in 6 states.</a:t>
            </a:r>
          </a:p>
          <a:p>
            <a:pPr marL="285750" indent="-285750">
              <a:spcAft>
                <a:spcPts val="600"/>
              </a:spcAft>
            </a:pPr>
            <a:r>
              <a:rPr lang="en-US" sz="3600">
                <a:latin typeface="Cambria" panose="02040503050406030204" pitchFamily="18" charset="0"/>
                <a:ea typeface="Cambria" panose="02040503050406030204" pitchFamily="18" charset="0"/>
              </a:rPr>
              <a:t>958 </a:t>
            </a:r>
            <a:r>
              <a:rPr lang="en-US" sz="3600" dirty="0">
                <a:latin typeface="Cambria" panose="02040503050406030204" pitchFamily="18" charset="0"/>
                <a:ea typeface="Cambria" panose="02040503050406030204" pitchFamily="18" charset="0"/>
              </a:rPr>
              <a:t>PSAPs.</a:t>
            </a:r>
          </a:p>
        </p:txBody>
      </p:sp>
      <p:sp>
        <p:nvSpPr>
          <p:cNvPr id="5" name="Slide Number Placeholder 4">
            <a:extLst>
              <a:ext uri="{FF2B5EF4-FFF2-40B4-BE49-F238E27FC236}">
                <a16:creationId xmlns:a16="http://schemas.microsoft.com/office/drawing/2014/main" xmlns="" id="{E52C8E6C-2BD3-B445-773D-1E48D5BE3F33}"/>
              </a:ext>
            </a:extLst>
          </p:cNvPr>
          <p:cNvSpPr>
            <a:spLocks noGrp="1"/>
          </p:cNvSpPr>
          <p:nvPr>
            <p:ph type="sldNum" sz="quarter" idx="12"/>
          </p:nvPr>
        </p:nvSpPr>
        <p:spPr/>
        <p:txBody>
          <a:bodyPr/>
          <a:lstStyle/>
          <a:p>
            <a:fld id="{DA0557A9-CCE4-4650-A898-5B26961A386C}" type="slidenum">
              <a:rPr lang="en-US" smtClean="0"/>
              <a:t>7</a:t>
            </a:fld>
            <a:endParaRPr lang="en-US" dirty="0"/>
          </a:p>
        </p:txBody>
      </p:sp>
      <p:pic>
        <p:nvPicPr>
          <p:cNvPr id="11" name="Picture 10">
            <a:extLst>
              <a:ext uri="{FF2B5EF4-FFF2-40B4-BE49-F238E27FC236}">
                <a16:creationId xmlns:a16="http://schemas.microsoft.com/office/drawing/2014/main" xmlns="" id="{17A0C099-072E-7AF5-1ABF-401E5CACD3D4}"/>
              </a:ext>
            </a:extLst>
          </p:cNvPr>
          <p:cNvPicPr>
            <a:picLocks noChangeAspect="1"/>
          </p:cNvPicPr>
          <p:nvPr/>
        </p:nvPicPr>
        <p:blipFill>
          <a:blip r:embed="rId6"/>
          <a:stretch>
            <a:fillRect/>
          </a:stretch>
        </p:blipFill>
        <p:spPr>
          <a:xfrm>
            <a:off x="603116" y="1115684"/>
            <a:ext cx="7441660" cy="5715121"/>
          </a:xfrm>
          <a:prstGeom prst="rect">
            <a:avLst/>
          </a:prstGeom>
        </p:spPr>
      </p:pic>
    </p:spTree>
    <p:extLst>
      <p:ext uri="{BB962C8B-B14F-4D97-AF65-F5344CB8AC3E}">
        <p14:creationId xmlns:p14="http://schemas.microsoft.com/office/powerpoint/2010/main" val="1296089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6452D3-AF63-C4A0-1DDA-8490C5B61A6F}"/>
            </a:ext>
          </a:extLst>
        </p:cNvPr>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xmlns="" id="{784B705F-06D4-4868-3589-6D7AE2600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5126" y="1238687"/>
            <a:ext cx="3776874" cy="2058662"/>
          </a:xfrm>
          <a:prstGeom prst="rect">
            <a:avLst/>
          </a:prstGeom>
        </p:spPr>
      </p:pic>
      <p:pic>
        <p:nvPicPr>
          <p:cNvPr id="2" name="Picture 1">
            <a:extLst>
              <a:ext uri="{FF2B5EF4-FFF2-40B4-BE49-F238E27FC236}">
                <a16:creationId xmlns:a16="http://schemas.microsoft.com/office/drawing/2014/main" xmlns="" id="{9E568F5D-9B52-7057-6C16-421ADB1713BF}"/>
              </a:ext>
            </a:extLst>
          </p:cNvPr>
          <p:cNvPicPr>
            <a:picLocks noChangeAspect="1"/>
          </p:cNvPicPr>
          <p:nvPr/>
        </p:nvPicPr>
        <p:blipFill>
          <a:blip r:embed="rId3">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C10CD525-0791-E6EF-37CA-59F20694F8A5}"/>
              </a:ext>
            </a:extLst>
          </p:cNvPr>
          <p:cNvPicPr>
            <a:picLocks noChangeAspect="1"/>
          </p:cNvPicPr>
          <p:nvPr/>
        </p:nvPicPr>
        <p:blipFill>
          <a:blip r:embed="rId4"/>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672DA726-594F-D846-FE7B-E8B8AAB36151}"/>
              </a:ext>
            </a:extLst>
          </p:cNvPr>
          <p:cNvSpPr txBox="1"/>
          <p:nvPr/>
        </p:nvSpPr>
        <p:spPr>
          <a:xfrm>
            <a:off x="425563" y="163972"/>
            <a:ext cx="6723123"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Current FCC Proceedings</a:t>
            </a:r>
          </a:p>
        </p:txBody>
      </p:sp>
      <p:pic>
        <p:nvPicPr>
          <p:cNvPr id="7" name="Picture 6">
            <a:extLst>
              <a:ext uri="{FF2B5EF4-FFF2-40B4-BE49-F238E27FC236}">
                <a16:creationId xmlns:a16="http://schemas.microsoft.com/office/drawing/2014/main" xmlns="" id="{95AA7D85-BE51-AD1A-F002-608D900FFD70}"/>
              </a:ext>
            </a:extLst>
          </p:cNvPr>
          <p:cNvPicPr>
            <a:picLocks noChangeAspect="1"/>
          </p:cNvPicPr>
          <p:nvPr/>
        </p:nvPicPr>
        <p:blipFill>
          <a:blip r:embed="rId5"/>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D062E688-D3E2-65CE-85AE-2C616BA3844A}"/>
              </a:ext>
            </a:extLst>
          </p:cNvPr>
          <p:cNvSpPr txBox="1">
            <a:spLocks/>
          </p:cNvSpPr>
          <p:nvPr/>
        </p:nvSpPr>
        <p:spPr>
          <a:xfrm>
            <a:off x="412297" y="1238687"/>
            <a:ext cx="10941503" cy="5619313"/>
          </a:xfrm>
          <a:prstGeom prst="rect">
            <a:avLst/>
          </a:prstGeom>
        </p:spPr>
        <p:txBody>
          <a:bodyPr vert="horz" wrap="square"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rgbClr val="000000"/>
                </a:solidFill>
                <a:latin typeface="Cambria" panose="02040503050406030204" pitchFamily="18" charset="0"/>
                <a:ea typeface="Cambria" panose="02040503050406030204" pitchFamily="18" charset="0"/>
                <a:cs typeface="Arial" panose="020B0604020202020204" pitchFamily="34" charset="0"/>
              </a:rPr>
              <a:t>Wireless 911 “Z-Axis” FNPRM (March 2025)</a:t>
            </a:r>
          </a:p>
          <a:p>
            <a:pPr marL="0" indent="0">
              <a:lnSpc>
                <a:spcPct val="120000"/>
              </a:lnSpc>
              <a:spcBef>
                <a:spcPts val="0"/>
              </a:spcBef>
              <a:buNone/>
            </a:pPr>
            <a:endParaRPr lang="en-US" sz="800" dirty="0">
              <a:solidFill>
                <a:srgbClr val="000000"/>
              </a:solidFill>
              <a:latin typeface="Cambria" panose="02040503050406030204" pitchFamily="18" charset="0"/>
              <a:ea typeface="Cambria" panose="02040503050406030204" pitchFamily="18" charset="0"/>
              <a:cs typeface="Times New Roman"/>
            </a:endParaRPr>
          </a:p>
          <a:p>
            <a:pPr marL="0" indent="0">
              <a:lnSpc>
                <a:spcPct val="120000"/>
              </a:lnSpc>
              <a:spcBef>
                <a:spcPts val="0"/>
              </a:spcBef>
              <a:buNone/>
            </a:pPr>
            <a:r>
              <a:rPr lang="en-US" sz="2400" dirty="0">
                <a:solidFill>
                  <a:srgbClr val="000000"/>
                </a:solidFill>
                <a:latin typeface="Cambria" panose="02040503050406030204" pitchFamily="18" charset="0"/>
                <a:ea typeface="Cambria" panose="02040503050406030204" pitchFamily="18" charset="0"/>
                <a:cs typeface="Times New Roman"/>
              </a:rPr>
              <a:t>Proposes the following rule changes to improve vertical</a:t>
            </a:r>
          </a:p>
          <a:p>
            <a:pPr marL="0" indent="0">
              <a:lnSpc>
                <a:spcPct val="120000"/>
              </a:lnSpc>
              <a:spcBef>
                <a:spcPts val="0"/>
              </a:spcBef>
              <a:buNone/>
            </a:pPr>
            <a:r>
              <a:rPr lang="en-US" sz="2400" dirty="0">
                <a:solidFill>
                  <a:srgbClr val="000000"/>
                </a:solidFill>
                <a:latin typeface="Cambria" panose="02040503050406030204" pitchFamily="18" charset="0"/>
                <a:ea typeface="Cambria" panose="02040503050406030204" pitchFamily="18" charset="0"/>
                <a:cs typeface="Times New Roman"/>
              </a:rPr>
              <a:t>caller location information with 911 calls:</a:t>
            </a:r>
          </a:p>
          <a:p>
            <a:pPr marL="0" indent="0">
              <a:lnSpc>
                <a:spcPct val="120000"/>
              </a:lnSpc>
              <a:spcBef>
                <a:spcPts val="0"/>
              </a:spcBef>
              <a:spcAft>
                <a:spcPts val="600"/>
              </a:spcAft>
              <a:buNone/>
            </a:pPr>
            <a:endParaRPr lang="en-US" sz="900" dirty="0">
              <a:solidFill>
                <a:srgbClr val="000000"/>
              </a:solidFill>
              <a:latin typeface="Cambria" panose="02040503050406030204" pitchFamily="18" charset="0"/>
              <a:ea typeface="Cambria" panose="02040503050406030204" pitchFamily="18" charset="0"/>
              <a:cs typeface="Times New Roman"/>
            </a:endParaRPr>
          </a:p>
          <a:p>
            <a:pPr>
              <a:lnSpc>
                <a:spcPct val="120000"/>
              </a:lnSpc>
              <a:spcBef>
                <a:spcPts val="0"/>
              </a:spcBef>
            </a:pPr>
            <a:r>
              <a:rPr lang="en-US" sz="2400" dirty="0">
                <a:latin typeface="Cambria" panose="02040503050406030204" pitchFamily="18" charset="0"/>
                <a:ea typeface="Cambria" panose="02040503050406030204" pitchFamily="18" charset="0"/>
              </a:rPr>
              <a:t>Vertical location provided to PSAPs in </a:t>
            </a:r>
            <a:r>
              <a:rPr lang="en-US" sz="2400" b="1" dirty="0">
                <a:latin typeface="Cambria" panose="02040503050406030204" pitchFamily="18" charset="0"/>
                <a:ea typeface="Cambria" panose="02040503050406030204" pitchFamily="18" charset="0"/>
              </a:rPr>
              <a:t>Height Above                                                                                 Ground Level (AGL)  </a:t>
            </a:r>
            <a:r>
              <a:rPr lang="en-US" sz="2400" dirty="0">
                <a:latin typeface="Cambria" panose="02040503050406030204" pitchFamily="18" charset="0"/>
                <a:ea typeface="Cambria" panose="02040503050406030204" pitchFamily="18" charset="0"/>
              </a:rPr>
              <a:t>rather than Height Above Ellipsoid (HAE).</a:t>
            </a:r>
          </a:p>
          <a:p>
            <a:pPr>
              <a:lnSpc>
                <a:spcPct val="120000"/>
              </a:lnSpc>
              <a:spcBef>
                <a:spcPts val="0"/>
              </a:spcBef>
              <a:spcAft>
                <a:spcPts val="600"/>
              </a:spcAft>
            </a:pPr>
            <a:endParaRPr lang="en-US" sz="900" dirty="0">
              <a:latin typeface="Cambria" panose="02040503050406030204" pitchFamily="18" charset="0"/>
              <a:ea typeface="Cambria" panose="02040503050406030204" pitchFamily="18" charset="0"/>
            </a:endParaRPr>
          </a:p>
          <a:p>
            <a:pPr>
              <a:lnSpc>
                <a:spcPct val="120000"/>
              </a:lnSpc>
              <a:spcBef>
                <a:spcPts val="0"/>
              </a:spcBef>
            </a:pPr>
            <a:r>
              <a:rPr lang="en-US" sz="2400" dirty="0">
                <a:latin typeface="Cambria" panose="02040503050406030204" pitchFamily="18" charset="0"/>
                <a:ea typeface="Cambria" panose="02040503050406030204" pitchFamily="18" charset="0"/>
              </a:rPr>
              <a:t>Vertical location technology performance should be </a:t>
            </a:r>
            <a:r>
              <a:rPr lang="en-US" sz="2400" b="1" dirty="0">
                <a:latin typeface="Cambria" panose="02040503050406030204" pitchFamily="18" charset="0"/>
                <a:ea typeface="Cambria" panose="02040503050406030204" pitchFamily="18" charset="0"/>
              </a:rPr>
              <a:t>separately validated for different environments </a:t>
            </a:r>
            <a:r>
              <a:rPr lang="en-US" sz="2400" dirty="0">
                <a:latin typeface="Cambria" panose="02040503050406030204" pitchFamily="18" charset="0"/>
                <a:ea typeface="Cambria" panose="02040503050406030204" pitchFamily="18" charset="0"/>
              </a:rPr>
              <a:t>- dense urban, urban, suburban, and rural.</a:t>
            </a:r>
          </a:p>
          <a:p>
            <a:pPr>
              <a:lnSpc>
                <a:spcPct val="120000"/>
              </a:lnSpc>
              <a:spcBef>
                <a:spcPts val="0"/>
              </a:spcBef>
              <a:spcAft>
                <a:spcPts val="600"/>
              </a:spcAft>
            </a:pPr>
            <a:endParaRPr lang="en-US" sz="900" dirty="0">
              <a:latin typeface="Cambria" panose="02040503050406030204" pitchFamily="18" charset="0"/>
              <a:ea typeface="Cambria" panose="02040503050406030204" pitchFamily="18" charset="0"/>
            </a:endParaRPr>
          </a:p>
          <a:p>
            <a:pPr>
              <a:lnSpc>
                <a:spcPct val="120000"/>
              </a:lnSpc>
              <a:spcBef>
                <a:spcPts val="0"/>
              </a:spcBef>
              <a:spcAft>
                <a:spcPts val="600"/>
              </a:spcAft>
            </a:pPr>
            <a:r>
              <a:rPr lang="en-US" sz="2400" dirty="0">
                <a:latin typeface="Cambria" panose="02040503050406030204" pitchFamily="18" charset="0"/>
                <a:ea typeface="Cambria" panose="02040503050406030204" pitchFamily="18" charset="0"/>
              </a:rPr>
              <a:t>Vertical location technology testing results should be </a:t>
            </a:r>
            <a:r>
              <a:rPr lang="en-US" sz="2400" b="1" dirty="0">
                <a:latin typeface="Cambria" panose="02040503050406030204" pitchFamily="18" charset="0"/>
                <a:ea typeface="Cambria" panose="02040503050406030204" pitchFamily="18" charset="0"/>
              </a:rPr>
              <a:t>available on request to major public safety organizations</a:t>
            </a:r>
            <a:r>
              <a:rPr lang="en-US" sz="2400" dirty="0">
                <a:latin typeface="Cambria" panose="02040503050406030204" pitchFamily="18" charset="0"/>
                <a:ea typeface="Cambria" panose="02040503050406030204" pitchFamily="18" charset="0"/>
              </a:rPr>
              <a:t>, and public safety should be allowed to challenge test validations. </a:t>
            </a:r>
          </a:p>
          <a:p>
            <a:pPr>
              <a:lnSpc>
                <a:spcPct val="120000"/>
              </a:lnSpc>
              <a:spcBef>
                <a:spcPts val="0"/>
              </a:spcBef>
              <a:spcAft>
                <a:spcPts val="600"/>
              </a:spcAft>
            </a:pPr>
            <a:endParaRPr lang="en-US" sz="2400" dirty="0">
              <a:latin typeface="Cambria" panose="02040503050406030204" pitchFamily="18" charset="0"/>
              <a:ea typeface="Cambria" panose="02040503050406030204" pitchFamily="18" charset="0"/>
            </a:endParaRPr>
          </a:p>
          <a:p>
            <a:pPr marL="0" indent="0">
              <a:lnSpc>
                <a:spcPct val="120000"/>
              </a:lnSpc>
              <a:spcBef>
                <a:spcPts val="0"/>
              </a:spcBef>
              <a:buNone/>
            </a:pPr>
            <a:r>
              <a:rPr lang="en-US" sz="2400" dirty="0">
                <a:solidFill>
                  <a:srgbClr val="000000"/>
                </a:solidFill>
                <a:latin typeface="Cambria" panose="02040503050406030204" pitchFamily="18" charset="0"/>
                <a:ea typeface="Cambria" panose="02040503050406030204" pitchFamily="18" charset="0"/>
                <a:cs typeface="Arial" panose="020B0604020202020204" pitchFamily="34" charset="0"/>
              </a:rPr>
              <a:t>The comment period closed on July 7, 2025.  The FNPRM is at: </a:t>
            </a:r>
            <a:r>
              <a:rPr lang="en-US" sz="2400" dirty="0">
                <a:solidFill>
                  <a:srgbClr val="000000"/>
                </a:solidFill>
                <a:latin typeface="Cambria" panose="02040503050406030204" pitchFamily="18" charset="0"/>
                <a:ea typeface="Cambria" panose="02040503050406030204" pitchFamily="18" charset="0"/>
                <a:cs typeface="Arial" panose="020B0604020202020204" pitchFamily="34" charset="0"/>
                <a:hlinkClick r:id="rId6"/>
              </a:rPr>
              <a:t>https://www.fcc.gov/document/fcc-proposes-improvements-wireless-e911-location-accuracy-rules</a:t>
            </a:r>
            <a:r>
              <a:rPr lang="en-US" sz="2400" dirty="0">
                <a:solidFill>
                  <a:srgbClr val="000000"/>
                </a:solidFill>
                <a:latin typeface="Cambria" panose="02040503050406030204" pitchFamily="18" charset="0"/>
                <a:ea typeface="Cambria" panose="02040503050406030204" pitchFamily="18" charset="0"/>
                <a:cs typeface="Arial" panose="020B0604020202020204" pitchFamily="34" charset="0"/>
              </a:rPr>
              <a:t> </a:t>
            </a:r>
            <a:endParaRPr lang="en-US" sz="2400" dirty="0">
              <a:solidFill>
                <a:srgbClr val="000000"/>
              </a:solidFill>
              <a:latin typeface="Cambria" panose="02040503050406030204" pitchFamily="18" charset="0"/>
              <a:ea typeface="Cambria" panose="02040503050406030204" pitchFamily="18" charset="0"/>
              <a:cs typeface="Times New Roman"/>
            </a:endParaRPr>
          </a:p>
        </p:txBody>
      </p:sp>
      <p:sp>
        <p:nvSpPr>
          <p:cNvPr id="4" name="Slide Number Placeholder 3">
            <a:extLst>
              <a:ext uri="{FF2B5EF4-FFF2-40B4-BE49-F238E27FC236}">
                <a16:creationId xmlns:a16="http://schemas.microsoft.com/office/drawing/2014/main" xmlns="" id="{4C44CA59-3EB7-99D5-E812-9864D02B8D10}"/>
              </a:ext>
            </a:extLst>
          </p:cNvPr>
          <p:cNvSpPr>
            <a:spLocks noGrp="1"/>
          </p:cNvSpPr>
          <p:nvPr>
            <p:ph type="sldNum" sz="quarter" idx="12"/>
          </p:nvPr>
        </p:nvSpPr>
        <p:spPr/>
        <p:txBody>
          <a:bodyPr/>
          <a:lstStyle/>
          <a:p>
            <a:fld id="{DA0557A9-CCE4-4650-A898-5B26961A386C}" type="slidenum">
              <a:rPr lang="en-US" smtClean="0"/>
              <a:t>8</a:t>
            </a:fld>
            <a:endParaRPr lang="en-US" dirty="0"/>
          </a:p>
        </p:txBody>
      </p:sp>
    </p:spTree>
    <p:extLst>
      <p:ext uri="{BB962C8B-B14F-4D97-AF65-F5344CB8AC3E}">
        <p14:creationId xmlns:p14="http://schemas.microsoft.com/office/powerpoint/2010/main" val="7591827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59B5D6-2BFE-389B-A1BA-03A2BA5F0D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254E6F41-D264-08B2-81EB-1FDBA94CB584}"/>
              </a:ext>
            </a:extLst>
          </p:cNvPr>
          <p:cNvPicPr>
            <a:picLocks noChangeAspect="1"/>
          </p:cNvPicPr>
          <p:nvPr/>
        </p:nvPicPr>
        <p:blipFill>
          <a:blip r:embed="rId2">
            <a:alphaModFix amt="50000"/>
          </a:blip>
          <a:stretch>
            <a:fillRect/>
          </a:stretch>
        </p:blipFill>
        <p:spPr>
          <a:xfrm>
            <a:off x="9955081" y="433685"/>
            <a:ext cx="1811356" cy="463251"/>
          </a:xfrm>
          <a:prstGeom prst="rect">
            <a:avLst/>
          </a:prstGeom>
        </p:spPr>
      </p:pic>
      <p:pic>
        <p:nvPicPr>
          <p:cNvPr id="5" name="Picture 4">
            <a:extLst>
              <a:ext uri="{FF2B5EF4-FFF2-40B4-BE49-F238E27FC236}">
                <a16:creationId xmlns:a16="http://schemas.microsoft.com/office/drawing/2014/main" xmlns="" id="{207E7C80-9C36-2FF2-27A9-39F3AF91A268}"/>
              </a:ext>
            </a:extLst>
          </p:cNvPr>
          <p:cNvPicPr>
            <a:picLocks noChangeAspect="1"/>
          </p:cNvPicPr>
          <p:nvPr/>
        </p:nvPicPr>
        <p:blipFill>
          <a:blip r:embed="rId3"/>
          <a:stretch>
            <a:fillRect/>
          </a:stretch>
        </p:blipFill>
        <p:spPr>
          <a:xfrm>
            <a:off x="0" y="-21275"/>
            <a:ext cx="12192000" cy="1109845"/>
          </a:xfrm>
          <a:prstGeom prst="rect">
            <a:avLst/>
          </a:prstGeom>
        </p:spPr>
      </p:pic>
      <p:sp>
        <p:nvSpPr>
          <p:cNvPr id="6" name="TextBox 5">
            <a:extLst>
              <a:ext uri="{FF2B5EF4-FFF2-40B4-BE49-F238E27FC236}">
                <a16:creationId xmlns:a16="http://schemas.microsoft.com/office/drawing/2014/main" xmlns="" id="{EFE2EB16-BD31-51E5-0E0D-68F48CC4E46C}"/>
              </a:ext>
            </a:extLst>
          </p:cNvPr>
          <p:cNvSpPr txBox="1"/>
          <p:nvPr/>
        </p:nvSpPr>
        <p:spPr>
          <a:xfrm>
            <a:off x="425563" y="163972"/>
            <a:ext cx="6723123" cy="830997"/>
          </a:xfrm>
          <a:prstGeom prst="rect">
            <a:avLst/>
          </a:prstGeom>
          <a:noFill/>
        </p:spPr>
        <p:txBody>
          <a:bodyPr wrap="none" lIns="91440" tIns="45720" rIns="91440" bIns="45720" rtlCol="0" anchor="t">
            <a:spAutoFit/>
          </a:bodyPr>
          <a:lstStyle/>
          <a:p>
            <a:r>
              <a:rPr lang="en-US" sz="4800" dirty="0">
                <a:solidFill>
                  <a:schemeClr val="bg1"/>
                </a:solidFill>
                <a:latin typeface="Cambria" panose="02040503050406030204" pitchFamily="18" charset="0"/>
                <a:ea typeface="Cambria" panose="02040503050406030204" pitchFamily="18" charset="0"/>
                <a:cs typeface="Arial"/>
              </a:rPr>
              <a:t>Current FCC Proceedings</a:t>
            </a:r>
          </a:p>
        </p:txBody>
      </p:sp>
      <p:pic>
        <p:nvPicPr>
          <p:cNvPr id="7" name="Picture 6">
            <a:extLst>
              <a:ext uri="{FF2B5EF4-FFF2-40B4-BE49-F238E27FC236}">
                <a16:creationId xmlns:a16="http://schemas.microsoft.com/office/drawing/2014/main" xmlns="" id="{B6FE1D4B-5863-1C1A-8287-01BBCC597873}"/>
              </a:ext>
            </a:extLst>
          </p:cNvPr>
          <p:cNvPicPr>
            <a:picLocks noChangeAspect="1"/>
          </p:cNvPicPr>
          <p:nvPr/>
        </p:nvPicPr>
        <p:blipFill>
          <a:blip r:embed="rId4"/>
          <a:stretch>
            <a:fillRect/>
          </a:stretch>
        </p:blipFill>
        <p:spPr>
          <a:xfrm>
            <a:off x="9444174" y="260493"/>
            <a:ext cx="2418488" cy="486326"/>
          </a:xfrm>
          <a:prstGeom prst="rect">
            <a:avLst/>
          </a:prstGeom>
        </p:spPr>
      </p:pic>
      <p:sp>
        <p:nvSpPr>
          <p:cNvPr id="3" name="Content Placeholder 2">
            <a:extLst>
              <a:ext uri="{FF2B5EF4-FFF2-40B4-BE49-F238E27FC236}">
                <a16:creationId xmlns:a16="http://schemas.microsoft.com/office/drawing/2014/main" xmlns="" id="{45BDC865-CC80-CA21-BDC4-C4413C3B2959}"/>
              </a:ext>
            </a:extLst>
          </p:cNvPr>
          <p:cNvSpPr txBox="1">
            <a:spLocks/>
          </p:cNvSpPr>
          <p:nvPr/>
        </p:nvSpPr>
        <p:spPr>
          <a:xfrm>
            <a:off x="348953" y="1242426"/>
            <a:ext cx="11457284" cy="50612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b="1" dirty="0">
                <a:solidFill>
                  <a:srgbClr val="000000"/>
                </a:solidFill>
                <a:latin typeface="Cambria" panose="02040503050406030204" pitchFamily="18" charset="0"/>
                <a:ea typeface="Cambria" panose="02040503050406030204" pitchFamily="18" charset="0"/>
                <a:cs typeface="Arial" panose="020B0604020202020204" pitchFamily="34" charset="0"/>
              </a:rPr>
              <a:t>NG911 Reliability and Interoperability FNPRM (March 2025)</a:t>
            </a:r>
          </a:p>
          <a:p>
            <a:pPr marL="0" indent="0">
              <a:lnSpc>
                <a:spcPct val="120000"/>
              </a:lnSpc>
              <a:spcBef>
                <a:spcPts val="0"/>
              </a:spcBef>
              <a:buNone/>
            </a:pPr>
            <a:r>
              <a:rPr 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Proposes the following rule changes to update the 911 reliability                                                                           rules in light of NG911:</a:t>
            </a:r>
          </a:p>
          <a:p>
            <a:pPr>
              <a:lnSpc>
                <a:spcPct val="100000"/>
              </a:lnSpc>
              <a:spcBef>
                <a:spcPts val="1200"/>
              </a:spcBef>
            </a:pPr>
            <a:r>
              <a:rPr lang="en-US" sz="2000" dirty="0">
                <a:latin typeface="Cambria" panose="02040503050406030204" pitchFamily="18" charset="0"/>
                <a:ea typeface="Cambria" panose="02040503050406030204" pitchFamily="18" charset="0"/>
              </a:rPr>
              <a:t>Modify rules to cover NG911 network elements and critical                                                                             points where failure could lead to outages.</a:t>
            </a:r>
          </a:p>
          <a:p>
            <a:pPr>
              <a:lnSpc>
                <a:spcPct val="100000"/>
              </a:lnSpc>
              <a:spcBef>
                <a:spcPts val="1200"/>
              </a:spcBef>
            </a:pPr>
            <a:r>
              <a:rPr lang="en-US" sz="2000" dirty="0">
                <a:latin typeface="Cambria" panose="02040503050406030204" pitchFamily="18" charset="0"/>
                <a:ea typeface="Cambria" panose="02040503050406030204" pitchFamily="18" charset="0"/>
              </a:rPr>
              <a:t>Include NG911 providers, such as ESInet providers, transport                                                                       providers, aggregators, and others that provide critical NG911                                                               capabilities.</a:t>
            </a:r>
          </a:p>
          <a:p>
            <a:pPr>
              <a:lnSpc>
                <a:spcPct val="100000"/>
              </a:lnSpc>
              <a:spcBef>
                <a:spcPts val="1200"/>
              </a:spcBef>
            </a:pPr>
            <a:r>
              <a:rPr lang="en-US" sz="2000" dirty="0">
                <a:latin typeface="Cambria" panose="02040503050406030204" pitchFamily="18" charset="0"/>
                <a:ea typeface="Cambria" panose="02040503050406030204" pitchFamily="18" charset="0"/>
              </a:rPr>
              <a:t>Adopt interstate interoperability requirements to ensure the reliable exchange of interstate 911 traffic between ESInets.</a:t>
            </a:r>
          </a:p>
          <a:p>
            <a:pPr>
              <a:lnSpc>
                <a:spcPct val="100000"/>
              </a:lnSpc>
              <a:spcBef>
                <a:spcPts val="1200"/>
              </a:spcBef>
              <a:spcAft>
                <a:spcPts val="600"/>
              </a:spcAft>
            </a:pPr>
            <a:r>
              <a:rPr lang="en-US" sz="2000" dirty="0">
                <a:latin typeface="Cambria" panose="02040503050406030204" pitchFamily="18" charset="0"/>
                <a:ea typeface="Cambria" panose="02040503050406030204" pitchFamily="18" charset="0"/>
              </a:rPr>
              <a:t>Permit access by 911 Authorities to annual 911 reliability and interoperability certifications to better identify and remedy NG911 network vulnerabilities.</a:t>
            </a:r>
            <a:endParaRPr lang="en-US" sz="2000" dirty="0">
              <a:solidFill>
                <a:srgbClr val="000000"/>
              </a:solidFill>
              <a:latin typeface="Cambria" panose="02040503050406030204" pitchFamily="18" charset="0"/>
              <a:ea typeface="Cambria" panose="02040503050406030204" pitchFamily="18" charset="0"/>
              <a:cs typeface="Arial" panose="020B0604020202020204" pitchFamily="34" charset="0"/>
            </a:endParaRPr>
          </a:p>
          <a:p>
            <a:pPr marL="0" indent="0">
              <a:lnSpc>
                <a:spcPct val="120000"/>
              </a:lnSpc>
              <a:spcBef>
                <a:spcPts val="0"/>
              </a:spcBef>
              <a:buNone/>
            </a:pPr>
            <a:r>
              <a:rPr lang="en-US" sz="2000" b="1" dirty="0">
                <a:solidFill>
                  <a:srgbClr val="000000"/>
                </a:solidFill>
                <a:latin typeface="Cambria" panose="02040503050406030204" pitchFamily="18" charset="0"/>
                <a:ea typeface="Cambria" panose="02040503050406030204" pitchFamily="18" charset="0"/>
                <a:cs typeface="Arial" panose="020B0604020202020204" pitchFamily="34" charset="0"/>
              </a:rPr>
              <a:t>Comment Deadlines</a:t>
            </a:r>
            <a:r>
              <a:rPr lang="en-US" sz="2000" i="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Comments due August 4, 2025; reply comments due September 17, 2025.  The FNPRM is at: </a:t>
            </a:r>
            <a:r>
              <a:rPr lang="en-US" sz="2000" dirty="0">
                <a:solidFill>
                  <a:srgbClr val="000000"/>
                </a:solidFill>
                <a:latin typeface="Cambria" panose="02040503050406030204" pitchFamily="18" charset="0"/>
                <a:ea typeface="Cambria" panose="02040503050406030204" pitchFamily="18" charset="0"/>
                <a:cs typeface="Arial" panose="020B0604020202020204" pitchFamily="34" charset="0"/>
                <a:hlinkClick r:id="rId5"/>
              </a:rPr>
              <a:t>https://www.fcc.gov/document/fcc-proposes-action-improve-next-generation-911-0</a:t>
            </a:r>
            <a:r>
              <a:rPr 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p>
          <a:p>
            <a:pPr marL="285750" indent="-285750">
              <a:spcAft>
                <a:spcPts val="600"/>
              </a:spcAft>
            </a:pPr>
            <a:endParaRPr lang="en-US" sz="18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xmlns="" id="{3C40D3DD-AD31-3A8F-2876-6A1CB248D908}"/>
              </a:ext>
            </a:extLst>
          </p:cNvPr>
          <p:cNvSpPr>
            <a:spLocks noGrp="1"/>
          </p:cNvSpPr>
          <p:nvPr>
            <p:ph type="sldNum" sz="quarter" idx="12"/>
          </p:nvPr>
        </p:nvSpPr>
        <p:spPr/>
        <p:txBody>
          <a:bodyPr/>
          <a:lstStyle/>
          <a:p>
            <a:fld id="{DA0557A9-CCE4-4650-A898-5B26961A386C}" type="slidenum">
              <a:rPr lang="en-US" smtClean="0"/>
              <a:t>9</a:t>
            </a:fld>
            <a:endParaRPr lang="en-US" dirty="0"/>
          </a:p>
        </p:txBody>
      </p:sp>
      <p:pic>
        <p:nvPicPr>
          <p:cNvPr id="8" name="Picture 7">
            <a:extLst>
              <a:ext uri="{FF2B5EF4-FFF2-40B4-BE49-F238E27FC236}">
                <a16:creationId xmlns:a16="http://schemas.microsoft.com/office/drawing/2014/main" xmlns="" id="{207ED50B-9C2E-E914-4A8E-2C2B71F768D1}"/>
              </a:ext>
            </a:extLst>
          </p:cNvPr>
          <p:cNvPicPr>
            <a:picLocks noChangeAspect="1"/>
          </p:cNvPicPr>
          <p:nvPr/>
        </p:nvPicPr>
        <p:blipFill>
          <a:blip r:embed="rId6"/>
          <a:stretch>
            <a:fillRect/>
          </a:stretch>
        </p:blipFill>
        <p:spPr>
          <a:xfrm>
            <a:off x="7632928" y="1847176"/>
            <a:ext cx="4133509" cy="2296394"/>
          </a:xfrm>
          <a:prstGeom prst="rect">
            <a:avLst/>
          </a:prstGeom>
        </p:spPr>
      </p:pic>
    </p:spTree>
    <p:extLst>
      <p:ext uri="{BB962C8B-B14F-4D97-AF65-F5344CB8AC3E}">
        <p14:creationId xmlns:p14="http://schemas.microsoft.com/office/powerpoint/2010/main" val="10632743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7ef890-3e9b-4f2a-b567-d2f201751a19" xsi:nil="true"/>
    <lcf76f155ced4ddcb4097134ff3c332f xmlns="7b5b3f1e-2b0f-4bcc-b80f-3a36c0115ae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68186C116C82448E077605F6F87F11" ma:contentTypeVersion="16" ma:contentTypeDescription="Create a new document." ma:contentTypeScope="" ma:versionID="0ad1a995a2f9ab3a4e17a247a000ae48">
  <xsd:schema xmlns:xsd="http://www.w3.org/2001/XMLSchema" xmlns:xs="http://www.w3.org/2001/XMLSchema" xmlns:p="http://schemas.microsoft.com/office/2006/metadata/properties" xmlns:ns2="7b5b3f1e-2b0f-4bcc-b80f-3a36c0115ae8" xmlns:ns3="c1b57a31-834b-4c56-a562-6ca5de5310ec" xmlns:ns4="687ef890-3e9b-4f2a-b567-d2f201751a19" targetNamespace="http://schemas.microsoft.com/office/2006/metadata/properties" ma:root="true" ma:fieldsID="1504cbefc9272a6df6a0924ebbc7f06e" ns2:_="" ns3:_="" ns4:_="">
    <xsd:import namespace="7b5b3f1e-2b0f-4bcc-b80f-3a36c0115ae8"/>
    <xsd:import namespace="c1b57a31-834b-4c56-a562-6ca5de5310ec"/>
    <xsd:import namespace="687ef890-3e9b-4f2a-b567-d2f201751a1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b3f1e-2b0f-4bcc-b80f-3a36c0115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6d55bd0-b283-4673-bd71-a704af8c774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57a31-834b-4c56-a562-6ca5de5310e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7ef890-3e9b-4f2a-b567-d2f201751a1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f41597-167e-40e0-9e6a-26acdbd3fe1a}" ma:internalName="TaxCatchAll" ma:showField="CatchAllData" ma:web="687ef890-3e9b-4f2a-b567-d2f201751a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F5AA36-3759-416F-86EB-D7A351BC63CE}">
  <ds:schemaRefs>
    <ds:schemaRef ds:uri="http://schemas.microsoft.com/sharepoint/v3/contenttype/forms"/>
  </ds:schemaRefs>
</ds:datastoreItem>
</file>

<file path=customXml/itemProps2.xml><?xml version="1.0" encoding="utf-8"?>
<ds:datastoreItem xmlns:ds="http://schemas.openxmlformats.org/officeDocument/2006/customXml" ds:itemID="{CD84E56A-2EC8-4EC0-872B-3D57F8D15A55}">
  <ds:schemaRefs>
    <ds:schemaRef ds:uri="http://schemas.microsoft.com/office/2006/metadata/properties"/>
    <ds:schemaRef ds:uri="http://www.w3.org/2000/xmlns/"/>
    <ds:schemaRef ds:uri="687ef890-3e9b-4f2a-b567-d2f201751a19"/>
    <ds:schemaRef ds:uri="http://www.w3.org/2001/XMLSchema-instance"/>
    <ds:schemaRef ds:uri="7b5b3f1e-2b0f-4bcc-b80f-3a36c0115ae8"/>
    <ds:schemaRef ds:uri="http://schemas.microsoft.com/office/infopath/2007/PartnerControls"/>
  </ds:schemaRefs>
</ds:datastoreItem>
</file>

<file path=customXml/itemProps3.xml><?xml version="1.0" encoding="utf-8"?>
<ds:datastoreItem xmlns:ds="http://schemas.openxmlformats.org/officeDocument/2006/customXml" ds:itemID="{244229F5-0380-47D0-8A5A-5805C84B74D8}">
  <ds:schemaRefs>
    <ds:schemaRef ds:uri="http://schemas.microsoft.com/office/2006/metadata/contentType"/>
    <ds:schemaRef ds:uri="http://schemas.microsoft.com/office/2006/metadata/properties/metaAttributes"/>
    <ds:schemaRef ds:uri="http://www.w3.org/2000/xmlns/"/>
    <ds:schemaRef ds:uri="http://www.w3.org/2001/XMLSchema"/>
    <ds:schemaRef ds:uri="7b5b3f1e-2b0f-4bcc-b80f-3a36c0115ae8"/>
    <ds:schemaRef ds:uri="c1b57a31-834b-4c56-a562-6ca5de5310ec"/>
    <ds:schemaRef ds:uri="687ef890-3e9b-4f2a-b567-d2f201751a1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6472</TotalTime>
  <Words>2897</Words>
  <Application>Microsoft Office PowerPoint</Application>
  <PresentationFormat>Custom</PresentationFormat>
  <Paragraphs>313</Paragraphs>
  <Slides>31</Slides>
  <Notes>24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Bridgette Gomez</dc:creator>
  <cp:lastModifiedBy>John Wright</cp:lastModifiedBy>
  <cp:revision>1649</cp:revision>
  <cp:lastPrinted>2023-05-04T19:53:54Z</cp:lastPrinted>
  <dcterms:created xsi:type="dcterms:W3CDTF">2023-03-24T13:29:20Z</dcterms:created>
  <dcterms:modified xsi:type="dcterms:W3CDTF">2025-08-21T17:49:53Z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0x010100A368186C116C82448E077605F6F87F11</vt:lpwstr>
  </property>
  <property fmtid="{D5CDD505-2E9C-101B-9397-08002B2CF9AE}" pid="3" name="MediaServiceImageTags">
    <vt:lpwstr/>
  </property>
</Properties>
</file>