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3"/>
  </p:notesMasterIdLst>
  <p:sldIdLst>
    <p:sldId id="256" r:id="rId2"/>
    <p:sldId id="459" r:id="rId3"/>
    <p:sldId id="262" r:id="rId4"/>
    <p:sldId id="516" r:id="rId5"/>
    <p:sldId id="473" r:id="rId6"/>
    <p:sldId id="481" r:id="rId7"/>
    <p:sldId id="448" r:id="rId8"/>
    <p:sldId id="477" r:id="rId9"/>
    <p:sldId id="478" r:id="rId10"/>
    <p:sldId id="512" r:id="rId11"/>
    <p:sldId id="483" r:id="rId12"/>
    <p:sldId id="489" r:id="rId13"/>
    <p:sldId id="485" r:id="rId14"/>
    <p:sldId id="484" r:id="rId15"/>
    <p:sldId id="490" r:id="rId16"/>
    <p:sldId id="493" r:id="rId17"/>
    <p:sldId id="486" r:id="rId18"/>
    <p:sldId id="494" r:id="rId19"/>
    <p:sldId id="498" r:id="rId20"/>
    <p:sldId id="511" r:id="rId21"/>
    <p:sldId id="506" r:id="rId22"/>
    <p:sldId id="504" r:id="rId23"/>
    <p:sldId id="497" r:id="rId24"/>
    <p:sldId id="449" r:id="rId25"/>
    <p:sldId id="474" r:id="rId26"/>
    <p:sldId id="495" r:id="rId27"/>
    <p:sldId id="496" r:id="rId28"/>
    <p:sldId id="451" r:id="rId29"/>
    <p:sldId id="507" r:id="rId30"/>
    <p:sldId id="492" r:id="rId31"/>
    <p:sldId id="479" r:id="rId32"/>
    <p:sldId id="487" r:id="rId33"/>
    <p:sldId id="475" r:id="rId34"/>
    <p:sldId id="502" r:id="rId35"/>
    <p:sldId id="476" r:id="rId36"/>
    <p:sldId id="499" r:id="rId37"/>
    <p:sldId id="454" r:id="rId38"/>
    <p:sldId id="455" r:id="rId39"/>
    <p:sldId id="515" r:id="rId40"/>
    <p:sldId id="514" r:id="rId41"/>
    <p:sldId id="517" r:id="rId42"/>
    <p:sldId id="501" r:id="rId43"/>
    <p:sldId id="508" r:id="rId44"/>
    <p:sldId id="505" r:id="rId45"/>
    <p:sldId id="509" r:id="rId46"/>
    <p:sldId id="513" r:id="rId47"/>
    <p:sldId id="510" r:id="rId48"/>
    <p:sldId id="462" r:id="rId49"/>
    <p:sldId id="463" r:id="rId50"/>
    <p:sldId id="458" r:id="rId51"/>
    <p:sldId id="464" r:id="rId52"/>
  </p:sldIdLst>
  <p:sldSz cx="12192000" cy="6858000"/>
  <p:notesSz cx="9296400" cy="688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ut, Tabitha@CalOES" initials="ST" lastIdx="12" clrIdx="0">
    <p:extLst>
      <p:ext uri="{19B8F6BF-5375-455C-9EA6-DF929625EA0E}">
        <p15:presenceInfo xmlns:p15="http://schemas.microsoft.com/office/powerpoint/2012/main" userId="S-1-5-21-2101741899-3172460395-2139037544-14534" providerId="AD"/>
      </p:ext>
    </p:extLst>
  </p:cmAuthor>
  <p:cmAuthor id="2" name="Mattson, Andrew@CalOES" initials="MA" lastIdx="1" clrIdx="1">
    <p:extLst>
      <p:ext uri="{19B8F6BF-5375-455C-9EA6-DF929625EA0E}">
        <p15:presenceInfo xmlns:p15="http://schemas.microsoft.com/office/powerpoint/2012/main" userId="S-1-5-21-2101741899-3172460395-2139037544-13166" providerId="AD"/>
      </p:ext>
    </p:extLst>
  </p:cmAuthor>
  <p:cmAuthor id="3" name="Troxel, Paul@CalOES" initials="TP" lastIdx="1" clrIdx="2">
    <p:extLst>
      <p:ext uri="{19B8F6BF-5375-455C-9EA6-DF929625EA0E}">
        <p15:presenceInfo xmlns:p15="http://schemas.microsoft.com/office/powerpoint/2012/main" userId="S-1-5-21-2101741899-3172460395-2139037544-253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8"/>
    <a:srgbClr val="003064"/>
    <a:srgbClr val="FF99FF"/>
    <a:srgbClr val="FF66FF"/>
    <a:srgbClr val="FFFC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3AF101-D750-476D-87F6-F04545AA2D2A}" v="68" dt="2023-03-07T21:31:24.0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94" autoAdjust="0"/>
    <p:restoredTop sz="94343" autoAdjust="0"/>
  </p:normalViewPr>
  <p:slideViewPr>
    <p:cSldViewPr snapToObjects="1">
      <p:cViewPr varScale="1">
        <p:scale>
          <a:sx n="39" d="100"/>
          <a:sy n="39" d="100"/>
        </p:scale>
        <p:origin x="84" y="4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296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4029282" cy="344327"/>
          </a:xfrm>
          <a:prstGeom prst="rect">
            <a:avLst/>
          </a:prstGeom>
        </p:spPr>
        <p:txBody>
          <a:bodyPr vert="horz" lIns="91495" tIns="45747" rIns="91495" bIns="45747" rtlCol="0"/>
          <a:lstStyle>
            <a:lvl1pPr algn="l">
              <a:defRPr sz="1200"/>
            </a:lvl1pPr>
          </a:lstStyle>
          <a:p>
            <a:endParaRPr lang="en-US" dirty="0"/>
          </a:p>
        </p:txBody>
      </p:sp>
      <p:sp>
        <p:nvSpPr>
          <p:cNvPr id="3" name="Date Placeholder 2"/>
          <p:cNvSpPr>
            <a:spLocks noGrp="1"/>
          </p:cNvSpPr>
          <p:nvPr>
            <p:ph type="dt" idx="1"/>
          </p:nvPr>
        </p:nvSpPr>
        <p:spPr>
          <a:xfrm>
            <a:off x="5265018" y="3"/>
            <a:ext cx="4029282" cy="344327"/>
          </a:xfrm>
          <a:prstGeom prst="rect">
            <a:avLst/>
          </a:prstGeom>
        </p:spPr>
        <p:txBody>
          <a:bodyPr vert="horz" lIns="91495" tIns="45747" rIns="91495" bIns="45747" rtlCol="0"/>
          <a:lstStyle>
            <a:lvl1pPr algn="r">
              <a:defRPr sz="1200"/>
            </a:lvl1pPr>
          </a:lstStyle>
          <a:p>
            <a:fld id="{20A830E3-23FA-4CB0-86C2-6F6AD95BB612}" type="datetimeFigureOut">
              <a:rPr lang="en-US" smtClean="0"/>
              <a:t>5/23/2023</a:t>
            </a:fld>
            <a:endParaRPr lang="en-US" dirty="0"/>
          </a:p>
        </p:txBody>
      </p:sp>
      <p:sp>
        <p:nvSpPr>
          <p:cNvPr id="4" name="Slide Image Placeholder 3"/>
          <p:cNvSpPr>
            <a:spLocks noGrp="1" noRot="1" noChangeAspect="1"/>
          </p:cNvSpPr>
          <p:nvPr>
            <p:ph type="sldImg" idx="2"/>
          </p:nvPr>
        </p:nvSpPr>
        <p:spPr>
          <a:xfrm>
            <a:off x="2354263" y="514350"/>
            <a:ext cx="4587875" cy="2581275"/>
          </a:xfrm>
          <a:prstGeom prst="rect">
            <a:avLst/>
          </a:prstGeom>
          <a:noFill/>
          <a:ln w="12700">
            <a:solidFill>
              <a:prstClr val="black"/>
            </a:solidFill>
          </a:ln>
        </p:spPr>
        <p:txBody>
          <a:bodyPr vert="horz" lIns="91495" tIns="45747" rIns="91495" bIns="45747" rtlCol="0" anchor="ctr"/>
          <a:lstStyle/>
          <a:p>
            <a:endParaRPr lang="en-US" dirty="0"/>
          </a:p>
        </p:txBody>
      </p:sp>
      <p:sp>
        <p:nvSpPr>
          <p:cNvPr id="5" name="Notes Placeholder 4"/>
          <p:cNvSpPr>
            <a:spLocks noGrp="1"/>
          </p:cNvSpPr>
          <p:nvPr>
            <p:ph type="body" sz="quarter" idx="3"/>
          </p:nvPr>
        </p:nvSpPr>
        <p:spPr>
          <a:xfrm>
            <a:off x="930483" y="3269332"/>
            <a:ext cx="7435436" cy="3096580"/>
          </a:xfrm>
          <a:prstGeom prst="rect">
            <a:avLst/>
          </a:prstGeom>
        </p:spPr>
        <p:txBody>
          <a:bodyPr vert="horz" lIns="91495" tIns="45747" rIns="91495" bIns="457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6536314"/>
            <a:ext cx="4029282" cy="344327"/>
          </a:xfrm>
          <a:prstGeom prst="rect">
            <a:avLst/>
          </a:prstGeom>
        </p:spPr>
        <p:txBody>
          <a:bodyPr vert="horz" lIns="91495" tIns="45747" rIns="91495" bIns="45747"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018" y="6536314"/>
            <a:ext cx="4029282" cy="344327"/>
          </a:xfrm>
          <a:prstGeom prst="rect">
            <a:avLst/>
          </a:prstGeom>
        </p:spPr>
        <p:txBody>
          <a:bodyPr vert="horz" lIns="91495" tIns="45747" rIns="91495" bIns="45747" rtlCol="0" anchor="b"/>
          <a:lstStyle>
            <a:lvl1pPr algn="r">
              <a:defRPr sz="1200"/>
            </a:lvl1pPr>
          </a:lstStyle>
          <a:p>
            <a:fld id="{8DB296A1-F011-4939-8E63-F23DDB4520DA}" type="slidenum">
              <a:rPr lang="en-US" smtClean="0"/>
              <a:t>‹#›</a:t>
            </a:fld>
            <a:endParaRPr lang="en-US" dirty="0"/>
          </a:p>
        </p:txBody>
      </p:sp>
    </p:spTree>
    <p:extLst>
      <p:ext uri="{BB962C8B-B14F-4D97-AF65-F5344CB8AC3E}">
        <p14:creationId xmlns:p14="http://schemas.microsoft.com/office/powerpoint/2010/main" val="430056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14350"/>
            <a:ext cx="4587875" cy="2581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B296A1-F011-4939-8E63-F23DDB4520DA}" type="slidenum">
              <a:rPr lang="en-US" smtClean="0"/>
              <a:t>2</a:t>
            </a:fld>
            <a:endParaRPr lang="en-US" dirty="0"/>
          </a:p>
        </p:txBody>
      </p:sp>
    </p:spTree>
    <p:extLst>
      <p:ext uri="{BB962C8B-B14F-4D97-AF65-F5344CB8AC3E}">
        <p14:creationId xmlns:p14="http://schemas.microsoft.com/office/powerpoint/2010/main" val="1821766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14350"/>
            <a:ext cx="4587875" cy="2581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B296A1-F011-4939-8E63-F23DDB4520DA}" type="slidenum">
              <a:rPr lang="en-US" smtClean="0"/>
              <a:t>3</a:t>
            </a:fld>
            <a:endParaRPr lang="en-US" dirty="0"/>
          </a:p>
        </p:txBody>
      </p:sp>
    </p:spTree>
    <p:extLst>
      <p:ext uri="{BB962C8B-B14F-4D97-AF65-F5344CB8AC3E}">
        <p14:creationId xmlns:p14="http://schemas.microsoft.com/office/powerpoint/2010/main" val="429172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14350"/>
            <a:ext cx="4587875" cy="2581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B296A1-F011-4939-8E63-F23DDB4520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219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14350"/>
            <a:ext cx="4587875" cy="2581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B296A1-F011-4939-8E63-F23DDB4520DA}" type="slidenum">
              <a:rPr lang="en-US" smtClean="0"/>
              <a:t>5</a:t>
            </a:fld>
            <a:endParaRPr lang="en-US" dirty="0"/>
          </a:p>
        </p:txBody>
      </p:sp>
    </p:spTree>
    <p:extLst>
      <p:ext uri="{BB962C8B-B14F-4D97-AF65-F5344CB8AC3E}">
        <p14:creationId xmlns:p14="http://schemas.microsoft.com/office/powerpoint/2010/main" val="2215673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14350"/>
            <a:ext cx="4587875" cy="2581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B296A1-F011-4939-8E63-F23DDB4520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2849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14350"/>
            <a:ext cx="4587875" cy="2581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B296A1-F011-4939-8E63-F23DDB4520DA}" type="slidenum">
              <a:rPr lang="en-US" smtClean="0"/>
              <a:t>33</a:t>
            </a:fld>
            <a:endParaRPr lang="en-US" dirty="0"/>
          </a:p>
        </p:txBody>
      </p:sp>
    </p:spTree>
    <p:extLst>
      <p:ext uri="{BB962C8B-B14F-4D97-AF65-F5344CB8AC3E}">
        <p14:creationId xmlns:p14="http://schemas.microsoft.com/office/powerpoint/2010/main" val="2694668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14350"/>
            <a:ext cx="4587875" cy="2581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B296A1-F011-4939-8E63-F23DDB4520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8128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14350"/>
            <a:ext cx="4587875" cy="2581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B296A1-F011-4939-8E63-F23DDB4520DA}" type="slidenum">
              <a:rPr lang="en-US" smtClean="0"/>
              <a:t>35</a:t>
            </a:fld>
            <a:endParaRPr lang="en-US" dirty="0"/>
          </a:p>
        </p:txBody>
      </p:sp>
    </p:spTree>
    <p:extLst>
      <p:ext uri="{BB962C8B-B14F-4D97-AF65-F5344CB8AC3E}">
        <p14:creationId xmlns:p14="http://schemas.microsoft.com/office/powerpoint/2010/main" val="18937933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Title.cw.jpg"/>
          <p:cNvPicPr>
            <a:picLocks noChangeAspect="1"/>
          </p:cNvPicPr>
          <p:nvPr userDrawn="1"/>
        </p:nvPicPr>
        <p:blipFill>
          <a:blip r:embed="rId2"/>
          <a:srcRect t="35897"/>
          <a:stretch>
            <a:fillRect/>
          </a:stretch>
        </p:blipFill>
        <p:spPr>
          <a:xfrm>
            <a:off x="0" y="3048000"/>
            <a:ext cx="12192000" cy="3810000"/>
          </a:xfrm>
          <a:prstGeom prst="rect">
            <a:avLst/>
          </a:prstGeom>
        </p:spPr>
      </p:pic>
      <p:pic>
        <p:nvPicPr>
          <p:cNvPr id="4" name="Picture 3" descr="CalOES-Horizontal-Large-trans-PNG.png"/>
          <p:cNvPicPr>
            <a:picLocks noChangeAspect="1"/>
          </p:cNvPicPr>
          <p:nvPr userDrawn="1"/>
        </p:nvPicPr>
        <p:blipFill>
          <a:blip r:embed="rId3"/>
          <a:stretch>
            <a:fillRect/>
          </a:stretch>
        </p:blipFill>
        <p:spPr>
          <a:xfrm>
            <a:off x="2743200" y="533400"/>
            <a:ext cx="6552709" cy="1905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GoldBack.cw.jpg"/>
          <p:cNvPicPr>
            <a:picLocks noChangeAspect="1"/>
          </p:cNvPicPr>
          <p:nvPr userDrawn="1"/>
        </p:nvPicPr>
        <p:blipFill>
          <a:blip r:embed="rId2"/>
          <a:stretch>
            <a:fillRect/>
          </a:stretch>
        </p:blipFill>
        <p:spPr>
          <a:xfrm>
            <a:off x="1" y="12192"/>
            <a:ext cx="12205547" cy="6845808"/>
          </a:xfrm>
          <a:prstGeom prst="rect">
            <a:avLst/>
          </a:prstGeom>
        </p:spPr>
      </p:pic>
      <p:pic>
        <p:nvPicPr>
          <p:cNvPr id="8" name="Picture 7" descr="Bar.jpg"/>
          <p:cNvPicPr>
            <a:picLocks noChangeAspect="1"/>
          </p:cNvPicPr>
          <p:nvPr userDrawn="1"/>
        </p:nvPicPr>
        <p:blipFill>
          <a:blip r:embed="rId3"/>
          <a:stretch>
            <a:fillRect/>
          </a:stretch>
        </p:blipFill>
        <p:spPr>
          <a:xfrm>
            <a:off x="1" y="-4064"/>
            <a:ext cx="12205547" cy="152569"/>
          </a:xfrm>
          <a:prstGeom prst="rect">
            <a:avLst/>
          </a:prstGeom>
        </p:spPr>
      </p:pic>
      <p:sp>
        <p:nvSpPr>
          <p:cNvPr id="12" name="Title 1"/>
          <p:cNvSpPr>
            <a:spLocks noGrp="1"/>
          </p:cNvSpPr>
          <p:nvPr>
            <p:ph type="ctrTitle"/>
          </p:nvPr>
        </p:nvSpPr>
        <p:spPr>
          <a:xfrm>
            <a:off x="872760" y="762005"/>
            <a:ext cx="10464800" cy="1069975"/>
          </a:xfrm>
        </p:spPr>
        <p:txBody>
          <a:bodyPr wrap="square"/>
          <a:lstStyle>
            <a:lvl1pPr algn="l">
              <a:defRPr b="0">
                <a:solidFill>
                  <a:srgbClr val="003F78"/>
                </a:solidFill>
              </a:defRPr>
            </a:lvl1pPr>
          </a:lstStyle>
          <a:p>
            <a:r>
              <a:rPr lang="en-US"/>
              <a:t>Click to edit Master title style</a:t>
            </a:r>
            <a:endParaRPr lang="en-US" dirty="0"/>
          </a:p>
        </p:txBody>
      </p:sp>
      <p:sp>
        <p:nvSpPr>
          <p:cNvPr id="13" name="Content Placeholder 2"/>
          <p:cNvSpPr>
            <a:spLocks noGrp="1"/>
          </p:cNvSpPr>
          <p:nvPr>
            <p:ph sz="half" idx="1"/>
          </p:nvPr>
        </p:nvSpPr>
        <p:spPr>
          <a:xfrm>
            <a:off x="872760" y="1984380"/>
            <a:ext cx="6908800" cy="3425825"/>
          </a:xfrm>
        </p:spPr>
        <p:txBody>
          <a:bodyPr/>
          <a:lstStyle>
            <a:lvl1pPr>
              <a:buClr>
                <a:srgbClr val="003F78"/>
              </a:buClr>
              <a:defRPr sz="3800"/>
            </a:lvl1pPr>
            <a:lvl2pPr>
              <a:defRPr sz="3400"/>
            </a:lvl2pPr>
            <a:lvl3pPr>
              <a:defRPr sz="3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4" name="Picture Placeholder 2"/>
          <p:cNvSpPr>
            <a:spLocks noGrp="1"/>
          </p:cNvSpPr>
          <p:nvPr>
            <p:ph type="pic" idx="12"/>
          </p:nvPr>
        </p:nvSpPr>
        <p:spPr>
          <a:xfrm>
            <a:off x="7984760" y="1984380"/>
            <a:ext cx="3352800" cy="34258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pic>
        <p:nvPicPr>
          <p:cNvPr id="11" name="Picture 10" descr="CalOES-Horizontal-Large-trans-PNG.png"/>
          <p:cNvPicPr>
            <a:picLocks noChangeAspect="1"/>
          </p:cNvPicPr>
          <p:nvPr userDrawn="1"/>
        </p:nvPicPr>
        <p:blipFill>
          <a:blip r:embed="rId4"/>
          <a:stretch>
            <a:fillRect/>
          </a:stretch>
        </p:blipFill>
        <p:spPr>
          <a:xfrm>
            <a:off x="9855203" y="6019805"/>
            <a:ext cx="2227092" cy="647459"/>
          </a:xfrm>
          <a:prstGeom prst="rect">
            <a:avLst/>
          </a:prstGeom>
        </p:spPr>
      </p:pic>
      <p:sp>
        <p:nvSpPr>
          <p:cNvPr id="4" name="Date Placeholder 3"/>
          <p:cNvSpPr>
            <a:spLocks noGrp="1"/>
          </p:cNvSpPr>
          <p:nvPr>
            <p:ph type="dt" sz="half" idx="13"/>
          </p:nvPr>
        </p:nvSpPr>
        <p:spPr/>
        <p:txBody>
          <a:bodyPr/>
          <a:lstStyle/>
          <a:p>
            <a:r>
              <a:rPr lang="en-US"/>
              <a:t>February 19, 2020</a:t>
            </a:r>
            <a:endParaRPr lang="en-US" dirty="0"/>
          </a:p>
        </p:txBody>
      </p:sp>
      <p:sp>
        <p:nvSpPr>
          <p:cNvPr id="5" name="Footer Placeholder 4"/>
          <p:cNvSpPr>
            <a:spLocks noGrp="1"/>
          </p:cNvSpPr>
          <p:nvPr>
            <p:ph type="ftr" sz="quarter" idx="14"/>
          </p:nvPr>
        </p:nvSpPr>
        <p:spPr/>
        <p:txBody>
          <a:bodyPr/>
          <a:lstStyle/>
          <a:p>
            <a:r>
              <a:rPr lang="en-US"/>
              <a:t>California State 9-1-1 Advisory Board </a:t>
            </a:r>
            <a:endParaRPr lang="en-US" dirty="0"/>
          </a:p>
        </p:txBody>
      </p:sp>
      <p:sp>
        <p:nvSpPr>
          <p:cNvPr id="7" name="Slide Number Placeholder 6"/>
          <p:cNvSpPr>
            <a:spLocks noGrp="1"/>
          </p:cNvSpPr>
          <p:nvPr>
            <p:ph type="sldNum" sz="quarter" idx="15"/>
          </p:nvPr>
        </p:nvSpPr>
        <p:spPr/>
        <p:txBody>
          <a:bodyPr/>
          <a:lstStyle/>
          <a:p>
            <a:fld id="{D3113F1B-A2CF-FC45-B7BE-167078FD64D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8" name="Picture 7" descr="GoldBack.cw.jpg"/>
          <p:cNvPicPr>
            <a:picLocks noChangeAspect="1"/>
          </p:cNvPicPr>
          <p:nvPr userDrawn="1"/>
        </p:nvPicPr>
        <p:blipFill>
          <a:blip r:embed="rId2"/>
          <a:stretch>
            <a:fillRect/>
          </a:stretch>
        </p:blipFill>
        <p:spPr>
          <a:xfrm>
            <a:off x="1" y="12192"/>
            <a:ext cx="12205547" cy="6845808"/>
          </a:xfrm>
          <a:prstGeom prst="rect">
            <a:avLst/>
          </a:prstGeom>
        </p:spPr>
      </p:pic>
      <p:pic>
        <p:nvPicPr>
          <p:cNvPr id="10" name="Picture 9" descr="Bar.jpg"/>
          <p:cNvPicPr>
            <a:picLocks noChangeAspect="1"/>
          </p:cNvPicPr>
          <p:nvPr userDrawn="1"/>
        </p:nvPicPr>
        <p:blipFill>
          <a:blip r:embed="rId3"/>
          <a:stretch>
            <a:fillRect/>
          </a:stretch>
        </p:blipFill>
        <p:spPr>
          <a:xfrm>
            <a:off x="1" y="-4064"/>
            <a:ext cx="12205547" cy="152569"/>
          </a:xfrm>
          <a:prstGeom prst="rect">
            <a:avLst/>
          </a:prstGeom>
        </p:spPr>
      </p:pic>
      <p:sp>
        <p:nvSpPr>
          <p:cNvPr id="14" name="Content Placeholder 2"/>
          <p:cNvSpPr>
            <a:spLocks noGrp="1"/>
          </p:cNvSpPr>
          <p:nvPr>
            <p:ph sz="half" idx="1"/>
          </p:nvPr>
        </p:nvSpPr>
        <p:spPr>
          <a:xfrm>
            <a:off x="609600" y="80804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p:cNvSpPr>
            <a:spLocks noGrp="1"/>
          </p:cNvSpPr>
          <p:nvPr>
            <p:ph sz="half" idx="2"/>
          </p:nvPr>
        </p:nvSpPr>
        <p:spPr>
          <a:xfrm>
            <a:off x="6197600" y="80584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CalOES-Horizontal-Large-trans-PNG.png"/>
          <p:cNvPicPr>
            <a:picLocks noChangeAspect="1"/>
          </p:cNvPicPr>
          <p:nvPr userDrawn="1"/>
        </p:nvPicPr>
        <p:blipFill>
          <a:blip r:embed="rId4"/>
          <a:stretch>
            <a:fillRect/>
          </a:stretch>
        </p:blipFill>
        <p:spPr>
          <a:xfrm>
            <a:off x="9855203" y="6019805"/>
            <a:ext cx="2227092" cy="647459"/>
          </a:xfrm>
          <a:prstGeom prst="rect">
            <a:avLst/>
          </a:prstGeom>
        </p:spPr>
      </p:pic>
      <p:sp>
        <p:nvSpPr>
          <p:cNvPr id="4" name="Date Placeholder 3"/>
          <p:cNvSpPr>
            <a:spLocks noGrp="1"/>
          </p:cNvSpPr>
          <p:nvPr>
            <p:ph type="dt" sz="half" idx="10"/>
          </p:nvPr>
        </p:nvSpPr>
        <p:spPr/>
        <p:txBody>
          <a:bodyPr/>
          <a:lstStyle/>
          <a:p>
            <a:r>
              <a:rPr lang="en-US"/>
              <a:t>February 19, 2020</a:t>
            </a:r>
            <a:endParaRPr lang="en-US" dirty="0"/>
          </a:p>
        </p:txBody>
      </p:sp>
      <p:sp>
        <p:nvSpPr>
          <p:cNvPr id="5" name="Footer Placeholder 4"/>
          <p:cNvSpPr>
            <a:spLocks noGrp="1"/>
          </p:cNvSpPr>
          <p:nvPr>
            <p:ph type="ftr" sz="quarter" idx="11"/>
          </p:nvPr>
        </p:nvSpPr>
        <p:spPr/>
        <p:txBody>
          <a:bodyPr/>
          <a:lstStyle/>
          <a:p>
            <a:r>
              <a:rPr lang="en-US"/>
              <a:t>California State 9-1-1 Advisory Board </a:t>
            </a:r>
            <a:endParaRPr lang="en-US" dirty="0"/>
          </a:p>
        </p:txBody>
      </p:sp>
      <p:sp>
        <p:nvSpPr>
          <p:cNvPr id="6" name="Slide Number Placeholder 5"/>
          <p:cNvSpPr>
            <a:spLocks noGrp="1"/>
          </p:cNvSpPr>
          <p:nvPr>
            <p:ph type="sldNum" sz="quarter" idx="12"/>
          </p:nvPr>
        </p:nvSpPr>
        <p:spPr/>
        <p:txBody>
          <a:bodyPr/>
          <a:lstStyle/>
          <a:p>
            <a:fld id="{D3113F1B-A2CF-FC45-B7BE-167078FD64D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GoldBack.cw.jpg"/>
          <p:cNvPicPr>
            <a:picLocks noChangeAspect="1"/>
          </p:cNvPicPr>
          <p:nvPr userDrawn="1"/>
        </p:nvPicPr>
        <p:blipFill>
          <a:blip r:embed="rId2"/>
          <a:stretch>
            <a:fillRect/>
          </a:stretch>
        </p:blipFill>
        <p:spPr>
          <a:xfrm>
            <a:off x="1" y="-4064"/>
            <a:ext cx="12205547" cy="6862064"/>
          </a:xfrm>
          <a:prstGeom prst="rect">
            <a:avLst/>
          </a:prstGeom>
        </p:spPr>
      </p:pic>
      <p:pic>
        <p:nvPicPr>
          <p:cNvPr id="8" name="Picture 7" descr="Bar.jpg"/>
          <p:cNvPicPr>
            <a:picLocks noChangeAspect="1"/>
          </p:cNvPicPr>
          <p:nvPr userDrawn="1"/>
        </p:nvPicPr>
        <p:blipFill>
          <a:blip r:embed="rId3"/>
          <a:stretch>
            <a:fillRect/>
          </a:stretch>
        </p:blipFill>
        <p:spPr>
          <a:xfrm>
            <a:off x="1" y="-4064"/>
            <a:ext cx="12205547" cy="152569"/>
          </a:xfrm>
          <a:prstGeom prst="rect">
            <a:avLst/>
          </a:prstGeom>
        </p:spPr>
      </p:pic>
      <p:sp>
        <p:nvSpPr>
          <p:cNvPr id="12" name="Picture Placeholder 2"/>
          <p:cNvSpPr>
            <a:spLocks noGrp="1"/>
          </p:cNvSpPr>
          <p:nvPr>
            <p:ph type="pic" idx="1"/>
          </p:nvPr>
        </p:nvSpPr>
        <p:spPr>
          <a:xfrm>
            <a:off x="2389717" y="981076"/>
            <a:ext cx="7315200" cy="4005262"/>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13" name="Text Placeholder 3"/>
          <p:cNvSpPr>
            <a:spLocks noGrp="1"/>
          </p:cNvSpPr>
          <p:nvPr>
            <p:ph type="body" sz="half" idx="2"/>
          </p:nvPr>
        </p:nvSpPr>
        <p:spPr>
          <a:xfrm>
            <a:off x="2389717" y="5053811"/>
            <a:ext cx="7315200" cy="487363"/>
          </a:xfrm>
        </p:spPr>
        <p:txBody>
          <a:bodyPr>
            <a:noAutofit/>
          </a:bodyPr>
          <a:lstStyle>
            <a:lvl1pPr marL="0" indent="0" algn="l">
              <a:buNone/>
              <a:defRPr sz="2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pic>
        <p:nvPicPr>
          <p:cNvPr id="11" name="Picture 10" descr="CalOES-Horizontal-Large-trans-PNG.png"/>
          <p:cNvPicPr>
            <a:picLocks noChangeAspect="1"/>
          </p:cNvPicPr>
          <p:nvPr userDrawn="1"/>
        </p:nvPicPr>
        <p:blipFill>
          <a:blip r:embed="rId4"/>
          <a:stretch>
            <a:fillRect/>
          </a:stretch>
        </p:blipFill>
        <p:spPr>
          <a:xfrm>
            <a:off x="9855203" y="6019805"/>
            <a:ext cx="2227092" cy="647459"/>
          </a:xfrm>
          <a:prstGeom prst="rect">
            <a:avLst/>
          </a:prstGeom>
        </p:spPr>
      </p:pic>
      <p:sp>
        <p:nvSpPr>
          <p:cNvPr id="7" name="Slide Number Placeholder 7"/>
          <p:cNvSpPr>
            <a:spLocks noGrp="1"/>
          </p:cNvSpPr>
          <p:nvPr>
            <p:ph type="sldNum" sz="quarter" idx="12"/>
          </p:nvPr>
        </p:nvSpPr>
        <p:spPr>
          <a:xfrm>
            <a:off x="9144000" y="6356355"/>
            <a:ext cx="609600" cy="365125"/>
          </a:xfrm>
        </p:spPr>
        <p:txBody>
          <a:bodyPr/>
          <a:lstStyle/>
          <a:p>
            <a:fld id="{D3113F1B-A2CF-FC45-B7BE-167078FD64DA}" type="slidenum">
              <a:rPr lang="en-US" smtClean="0"/>
              <a:pPr/>
              <a:t>‹#›</a:t>
            </a:fld>
            <a:endParaRPr lang="en-US" dirty="0"/>
          </a:p>
        </p:txBody>
      </p:sp>
      <p:sp>
        <p:nvSpPr>
          <p:cNvPr id="2" name="Date Placeholder 1"/>
          <p:cNvSpPr>
            <a:spLocks noGrp="1"/>
          </p:cNvSpPr>
          <p:nvPr>
            <p:ph type="dt" sz="half" idx="13"/>
          </p:nvPr>
        </p:nvSpPr>
        <p:spPr/>
        <p:txBody>
          <a:bodyPr/>
          <a:lstStyle/>
          <a:p>
            <a:r>
              <a:rPr lang="en-US"/>
              <a:t>February 19, 2020</a:t>
            </a:r>
            <a:endParaRPr lang="en-US" dirty="0"/>
          </a:p>
        </p:txBody>
      </p:sp>
      <p:sp>
        <p:nvSpPr>
          <p:cNvPr id="3" name="Footer Placeholder 2"/>
          <p:cNvSpPr>
            <a:spLocks noGrp="1"/>
          </p:cNvSpPr>
          <p:nvPr>
            <p:ph type="ftr" sz="quarter" idx="14"/>
          </p:nvPr>
        </p:nvSpPr>
        <p:spPr/>
        <p:txBody>
          <a:bodyPr/>
          <a:lstStyle/>
          <a:p>
            <a:r>
              <a:rPr lang="en-US"/>
              <a:t>California State 9-1-1 Advisory Board </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5" descr="GoldBack.cw.jpg"/>
          <p:cNvPicPr>
            <a:picLocks noChangeAspect="1"/>
          </p:cNvPicPr>
          <p:nvPr userDrawn="1"/>
        </p:nvPicPr>
        <p:blipFill>
          <a:blip r:embed="rId2"/>
          <a:stretch>
            <a:fillRect/>
          </a:stretch>
        </p:blipFill>
        <p:spPr>
          <a:xfrm>
            <a:off x="1" y="-4064"/>
            <a:ext cx="12205547" cy="6862064"/>
          </a:xfrm>
          <a:prstGeom prst="rect">
            <a:avLst/>
          </a:prstGeom>
        </p:spPr>
      </p:pic>
      <p:pic>
        <p:nvPicPr>
          <p:cNvPr id="8" name="Picture 7" descr="Bar.jpg"/>
          <p:cNvPicPr>
            <a:picLocks noChangeAspect="1"/>
          </p:cNvPicPr>
          <p:nvPr userDrawn="1"/>
        </p:nvPicPr>
        <p:blipFill>
          <a:blip r:embed="rId3"/>
          <a:stretch>
            <a:fillRect/>
          </a:stretch>
        </p:blipFill>
        <p:spPr>
          <a:xfrm>
            <a:off x="1" y="-4064"/>
            <a:ext cx="12205547" cy="152569"/>
          </a:xfrm>
          <a:prstGeom prst="rect">
            <a:avLst/>
          </a:prstGeom>
        </p:spPr>
      </p:pic>
      <p:sp>
        <p:nvSpPr>
          <p:cNvPr id="12" name="Picture Placeholder 2"/>
          <p:cNvSpPr>
            <a:spLocks noGrp="1"/>
          </p:cNvSpPr>
          <p:nvPr>
            <p:ph type="pic" idx="1"/>
          </p:nvPr>
        </p:nvSpPr>
        <p:spPr>
          <a:xfrm>
            <a:off x="2389717" y="981076"/>
            <a:ext cx="7315200" cy="4005262"/>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13" name="Text Placeholder 3"/>
          <p:cNvSpPr>
            <a:spLocks noGrp="1"/>
          </p:cNvSpPr>
          <p:nvPr>
            <p:ph type="body" sz="half" idx="2"/>
          </p:nvPr>
        </p:nvSpPr>
        <p:spPr>
          <a:xfrm>
            <a:off x="2389717" y="5053811"/>
            <a:ext cx="7315200" cy="487363"/>
          </a:xfrm>
        </p:spPr>
        <p:txBody>
          <a:bodyPr>
            <a:noAutofit/>
          </a:bodyPr>
          <a:lstStyle>
            <a:lvl1pPr marL="0" indent="0" algn="l">
              <a:buNone/>
              <a:defRPr sz="2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pic>
        <p:nvPicPr>
          <p:cNvPr id="11" name="Picture 10" descr="CalOES-Horizontal-Large-trans-PNG.png"/>
          <p:cNvPicPr>
            <a:picLocks noChangeAspect="1"/>
          </p:cNvPicPr>
          <p:nvPr userDrawn="1"/>
        </p:nvPicPr>
        <p:blipFill>
          <a:blip r:embed="rId4"/>
          <a:stretch>
            <a:fillRect/>
          </a:stretch>
        </p:blipFill>
        <p:spPr>
          <a:xfrm>
            <a:off x="101603" y="6134346"/>
            <a:ext cx="2227092" cy="647459"/>
          </a:xfrm>
          <a:prstGeom prst="rect">
            <a:avLst/>
          </a:prstGeom>
        </p:spPr>
      </p:pic>
      <p:sp>
        <p:nvSpPr>
          <p:cNvPr id="7" name="Slide Number Placeholder 7"/>
          <p:cNvSpPr>
            <a:spLocks noGrp="1"/>
          </p:cNvSpPr>
          <p:nvPr>
            <p:ph type="sldNum" sz="quarter" idx="12"/>
          </p:nvPr>
        </p:nvSpPr>
        <p:spPr>
          <a:xfrm>
            <a:off x="11060853" y="6356355"/>
            <a:ext cx="609600" cy="365125"/>
          </a:xfrm>
        </p:spPr>
        <p:txBody>
          <a:bodyPr/>
          <a:lstStyle/>
          <a:p>
            <a:fld id="{D3113F1B-A2CF-FC45-B7BE-167078FD64DA}" type="slidenum">
              <a:rPr lang="en-US" smtClean="0"/>
              <a:pPr/>
              <a:t>‹#›</a:t>
            </a:fld>
            <a:endParaRPr lang="en-US" dirty="0"/>
          </a:p>
        </p:txBody>
      </p:sp>
      <p:sp>
        <p:nvSpPr>
          <p:cNvPr id="2" name="Date Placeholder 1"/>
          <p:cNvSpPr>
            <a:spLocks noGrp="1"/>
          </p:cNvSpPr>
          <p:nvPr>
            <p:ph type="dt" sz="half" idx="13"/>
          </p:nvPr>
        </p:nvSpPr>
        <p:spPr>
          <a:xfrm>
            <a:off x="2526453" y="6356355"/>
            <a:ext cx="2844800" cy="365125"/>
          </a:xfrm>
        </p:spPr>
        <p:txBody>
          <a:bodyPr/>
          <a:lstStyle/>
          <a:p>
            <a:r>
              <a:rPr lang="en-US"/>
              <a:t>February 19, 2020</a:t>
            </a:r>
            <a:endParaRPr lang="en-US" dirty="0"/>
          </a:p>
        </p:txBody>
      </p:sp>
      <p:sp>
        <p:nvSpPr>
          <p:cNvPr id="3" name="Footer Placeholder 2"/>
          <p:cNvSpPr>
            <a:spLocks noGrp="1"/>
          </p:cNvSpPr>
          <p:nvPr>
            <p:ph type="ftr" sz="quarter" idx="14"/>
          </p:nvPr>
        </p:nvSpPr>
        <p:spPr>
          <a:xfrm>
            <a:off x="6082453" y="6356355"/>
            <a:ext cx="3860800" cy="365125"/>
          </a:xfrm>
        </p:spPr>
        <p:txBody>
          <a:bodyPr/>
          <a:lstStyle/>
          <a:p>
            <a:r>
              <a:rPr lang="en-US"/>
              <a:t>California State 9-1-1 Advisory Board </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February 19, 2020</a:t>
            </a:r>
            <a:endParaRPr lang="en-US" dirty="0"/>
          </a:p>
        </p:txBody>
      </p:sp>
      <p:sp>
        <p:nvSpPr>
          <p:cNvPr id="4" name="Slide Number Placeholder 3"/>
          <p:cNvSpPr>
            <a:spLocks noGrp="1"/>
          </p:cNvSpPr>
          <p:nvPr>
            <p:ph type="sldNum" sz="quarter" idx="12"/>
          </p:nvPr>
        </p:nvSpPr>
        <p:spPr/>
        <p:txBody>
          <a:bodyPr/>
          <a:lstStyle/>
          <a:p>
            <a:fld id="{D3113F1B-A2CF-FC45-B7BE-167078FD64DA}" type="slidenum">
              <a:rPr lang="en-US" smtClean="0"/>
              <a:pPr/>
              <a:t>‹#›</a:t>
            </a:fld>
            <a:endParaRPr lang="en-US" dirty="0"/>
          </a:p>
        </p:txBody>
      </p:sp>
      <p:sp>
        <p:nvSpPr>
          <p:cNvPr id="3" name="Footer Placeholder 2"/>
          <p:cNvSpPr>
            <a:spLocks noGrp="1"/>
          </p:cNvSpPr>
          <p:nvPr>
            <p:ph type="ftr" sz="quarter" idx="11"/>
          </p:nvPr>
        </p:nvSpPr>
        <p:spPr/>
        <p:txBody>
          <a:bodyPr/>
          <a:lstStyle/>
          <a:p>
            <a:r>
              <a:rPr lang="en-US"/>
              <a:t>California State 9-1-1 Advisory Board </a:t>
            </a:r>
            <a:endParaRPr lang="en-US" dirty="0"/>
          </a:p>
        </p:txBody>
      </p:sp>
      <p:pic>
        <p:nvPicPr>
          <p:cNvPr id="7" name="Picture 6" descr="SectionStartSlide.cw.jpg"/>
          <p:cNvPicPr>
            <a:picLocks noChangeAspect="1"/>
          </p:cNvPicPr>
          <p:nvPr userDrawn="1"/>
        </p:nvPicPr>
        <p:blipFill>
          <a:blip r:embed="rId2"/>
          <a:srcRect t="36029"/>
          <a:stretch>
            <a:fillRect/>
          </a:stretch>
        </p:blipFill>
        <p:spPr>
          <a:xfrm>
            <a:off x="0" y="3048000"/>
            <a:ext cx="12192000" cy="3810000"/>
          </a:xfrm>
          <a:prstGeom prst="rect">
            <a:avLst/>
          </a:prstGeom>
        </p:spPr>
      </p:pic>
      <p:sp>
        <p:nvSpPr>
          <p:cNvPr id="6" name="Title 1"/>
          <p:cNvSpPr>
            <a:spLocks noGrp="1"/>
          </p:cNvSpPr>
          <p:nvPr>
            <p:ph type="title"/>
          </p:nvPr>
        </p:nvSpPr>
        <p:spPr>
          <a:xfrm>
            <a:off x="609600" y="4343400"/>
            <a:ext cx="10972800" cy="1143000"/>
          </a:xfrm>
        </p:spPr>
        <p:txBody>
          <a:bodyPr/>
          <a:lstStyle>
            <a:lvl1pPr>
              <a:defRPr>
                <a:solidFill>
                  <a:srgbClr val="003F78"/>
                </a:solidFill>
                <a:effectLst>
                  <a:outerShdw blurRad="25400" dist="38100" dir="2700000">
                    <a:srgbClr val="000000">
                      <a:alpha val="47000"/>
                    </a:srgbClr>
                  </a:outerShdw>
                </a:effectLst>
              </a:defRPr>
            </a:lvl1pPr>
          </a:lstStyle>
          <a:p>
            <a:r>
              <a:rPr lang="en-US"/>
              <a:t>Click to edit Master title style</a:t>
            </a:r>
            <a:endParaRPr lang="en-US" dirty="0"/>
          </a:p>
        </p:txBody>
      </p:sp>
      <p:pic>
        <p:nvPicPr>
          <p:cNvPr id="9" name="Picture 8" descr="CalOES-Horizontal-Large-trans-PNG.png"/>
          <p:cNvPicPr>
            <a:picLocks noChangeAspect="1"/>
          </p:cNvPicPr>
          <p:nvPr userDrawn="1"/>
        </p:nvPicPr>
        <p:blipFill>
          <a:blip r:embed="rId3"/>
          <a:stretch>
            <a:fillRect/>
          </a:stretch>
        </p:blipFill>
        <p:spPr>
          <a:xfrm>
            <a:off x="2743200" y="533400"/>
            <a:ext cx="6552709" cy="1905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GoldBack.cw.jpg"/>
          <p:cNvPicPr>
            <a:picLocks noChangeAspect="1"/>
          </p:cNvPicPr>
          <p:nvPr userDrawn="1"/>
        </p:nvPicPr>
        <p:blipFill>
          <a:blip r:embed="rId2"/>
          <a:stretch>
            <a:fillRect/>
          </a:stretch>
        </p:blipFill>
        <p:spPr>
          <a:xfrm>
            <a:off x="1" y="0"/>
            <a:ext cx="12205547" cy="6845808"/>
          </a:xfrm>
          <a:prstGeom prst="rect">
            <a:avLst/>
          </a:prstGeom>
        </p:spPr>
      </p:pic>
      <p:pic>
        <p:nvPicPr>
          <p:cNvPr id="6" name="Picture 5" descr="Bar.jpg"/>
          <p:cNvPicPr>
            <a:picLocks noChangeAspect="1"/>
          </p:cNvPicPr>
          <p:nvPr userDrawn="1"/>
        </p:nvPicPr>
        <p:blipFill>
          <a:blip r:embed="rId3"/>
          <a:stretch>
            <a:fillRect/>
          </a:stretch>
        </p:blipFill>
        <p:spPr>
          <a:xfrm>
            <a:off x="1" y="6715764"/>
            <a:ext cx="12205547" cy="152569"/>
          </a:xfrm>
          <a:prstGeom prst="rect">
            <a:avLst/>
          </a:prstGeom>
        </p:spPr>
      </p:pic>
      <p:sp>
        <p:nvSpPr>
          <p:cNvPr id="2" name="Title 1"/>
          <p:cNvSpPr>
            <a:spLocks noGrp="1"/>
          </p:cNvSpPr>
          <p:nvPr>
            <p:ph type="ctrTitle"/>
          </p:nvPr>
        </p:nvSpPr>
        <p:spPr>
          <a:xfrm>
            <a:off x="914400" y="1752605"/>
            <a:ext cx="10363200" cy="1069975"/>
          </a:xfrm>
        </p:spPr>
        <p:txBody>
          <a:bodyPr>
            <a:normAutofit/>
          </a:bodyPr>
          <a:lstStyle>
            <a:lvl1pPr>
              <a:defRPr sz="4800">
                <a:solidFill>
                  <a:srgbClr val="003F78"/>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2898775"/>
            <a:ext cx="8534400" cy="1752600"/>
          </a:xfrm>
        </p:spPr>
        <p:txBody>
          <a:bodyPr>
            <a:normAutofit/>
          </a:bodyPr>
          <a:lstStyle>
            <a:lvl1pPr marL="0" indent="0" algn="ctr">
              <a:buNone/>
              <a:defRPr sz="4000">
                <a:solidFill>
                  <a:schemeClr val="accent3"/>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10" name="Picture 9" descr="CalOES-Horizontal-Large-trans-PNG.png"/>
          <p:cNvPicPr>
            <a:picLocks noChangeAspect="1"/>
          </p:cNvPicPr>
          <p:nvPr userDrawn="1"/>
        </p:nvPicPr>
        <p:blipFill>
          <a:blip r:embed="rId4"/>
          <a:stretch>
            <a:fillRect/>
          </a:stretch>
        </p:blipFill>
        <p:spPr>
          <a:xfrm>
            <a:off x="9855203" y="6019805"/>
            <a:ext cx="2227092" cy="647459"/>
          </a:xfrm>
          <a:prstGeom prst="rect">
            <a:avLst/>
          </a:prstGeom>
        </p:spPr>
      </p:pic>
      <p:sp>
        <p:nvSpPr>
          <p:cNvPr id="13" name="Date Placeholder 12"/>
          <p:cNvSpPr>
            <a:spLocks noGrp="1"/>
          </p:cNvSpPr>
          <p:nvPr>
            <p:ph type="dt" sz="half" idx="10"/>
          </p:nvPr>
        </p:nvSpPr>
        <p:spPr/>
        <p:txBody>
          <a:bodyPr/>
          <a:lstStyle/>
          <a:p>
            <a:r>
              <a:rPr lang="en-US"/>
              <a:t>February 19, 2020</a:t>
            </a:r>
            <a:endParaRPr lang="en-US" dirty="0"/>
          </a:p>
        </p:txBody>
      </p:sp>
      <p:sp>
        <p:nvSpPr>
          <p:cNvPr id="14" name="Footer Placeholder 13"/>
          <p:cNvSpPr>
            <a:spLocks noGrp="1"/>
          </p:cNvSpPr>
          <p:nvPr>
            <p:ph type="ftr" sz="quarter" idx="11"/>
          </p:nvPr>
        </p:nvSpPr>
        <p:spPr/>
        <p:txBody>
          <a:bodyPr/>
          <a:lstStyle/>
          <a:p>
            <a:r>
              <a:rPr lang="en-US"/>
              <a:t>California State 9-1-1 Advisory Board </a:t>
            </a:r>
            <a:endParaRPr lang="en-US" dirty="0"/>
          </a:p>
        </p:txBody>
      </p:sp>
      <p:sp>
        <p:nvSpPr>
          <p:cNvPr id="15" name="Slide Number Placeholder 14"/>
          <p:cNvSpPr>
            <a:spLocks noGrp="1"/>
          </p:cNvSpPr>
          <p:nvPr>
            <p:ph type="sldNum" sz="quarter" idx="12"/>
          </p:nvPr>
        </p:nvSpPr>
        <p:spPr/>
        <p:txBody>
          <a:bodyPr/>
          <a:lstStyle/>
          <a:p>
            <a:fld id="{D3113F1B-A2CF-FC45-B7BE-167078FD64D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5" descr="GoldBack.cw.jpg"/>
          <p:cNvPicPr>
            <a:picLocks noChangeAspect="1"/>
          </p:cNvPicPr>
          <p:nvPr userDrawn="1"/>
        </p:nvPicPr>
        <p:blipFill>
          <a:blip r:embed="rId2"/>
          <a:stretch>
            <a:fillRect/>
          </a:stretch>
        </p:blipFill>
        <p:spPr>
          <a:xfrm>
            <a:off x="1" y="0"/>
            <a:ext cx="12205547" cy="6845808"/>
          </a:xfrm>
          <a:prstGeom prst="rect">
            <a:avLst/>
          </a:prstGeom>
        </p:spPr>
      </p:pic>
      <p:pic>
        <p:nvPicPr>
          <p:cNvPr id="8" name="Picture 7" descr="Bar.jpg"/>
          <p:cNvPicPr>
            <a:picLocks noChangeAspect="1"/>
          </p:cNvPicPr>
          <p:nvPr userDrawn="1"/>
        </p:nvPicPr>
        <p:blipFill>
          <a:blip r:embed="rId3"/>
          <a:stretch>
            <a:fillRect/>
          </a:stretch>
        </p:blipFill>
        <p:spPr>
          <a:xfrm>
            <a:off x="1" y="6715764"/>
            <a:ext cx="12205547" cy="152569"/>
          </a:xfrm>
          <a:prstGeom prst="rect">
            <a:avLst/>
          </a:prstGeom>
        </p:spPr>
      </p:pic>
      <p:sp>
        <p:nvSpPr>
          <p:cNvPr id="5" name="Title 1"/>
          <p:cNvSpPr>
            <a:spLocks noGrp="1"/>
          </p:cNvSpPr>
          <p:nvPr>
            <p:ph type="ctrTitle"/>
          </p:nvPr>
        </p:nvSpPr>
        <p:spPr>
          <a:xfrm>
            <a:off x="1009227" y="762005"/>
            <a:ext cx="10160000" cy="1069975"/>
          </a:xfrm>
        </p:spPr>
        <p:txBody>
          <a:bodyPr/>
          <a:lstStyle>
            <a:lvl1pPr algn="l">
              <a:defRPr b="0">
                <a:solidFill>
                  <a:srgbClr val="003F78"/>
                </a:solidFill>
              </a:defRPr>
            </a:lvl1pPr>
          </a:lstStyle>
          <a:p>
            <a:r>
              <a:rPr lang="en-US"/>
              <a:t>Click to edit Master title style</a:t>
            </a:r>
            <a:endParaRPr lang="en-US" dirty="0"/>
          </a:p>
        </p:txBody>
      </p:sp>
      <p:sp>
        <p:nvSpPr>
          <p:cNvPr id="7" name="Content Placeholder 2"/>
          <p:cNvSpPr>
            <a:spLocks noGrp="1"/>
          </p:cNvSpPr>
          <p:nvPr>
            <p:ph sz="half" idx="1"/>
          </p:nvPr>
        </p:nvSpPr>
        <p:spPr>
          <a:xfrm>
            <a:off x="1009227" y="1984380"/>
            <a:ext cx="10160000" cy="2773363"/>
          </a:xfrm>
        </p:spPr>
        <p:txBody>
          <a:bodyPr/>
          <a:lstStyle>
            <a:lvl1pPr>
              <a:buClr>
                <a:srgbClr val="003F78"/>
              </a:buClr>
              <a:defRPr sz="3800"/>
            </a:lvl1pPr>
            <a:lvl2pPr>
              <a:defRPr sz="3400"/>
            </a:lvl2pPr>
            <a:lvl3pPr>
              <a:defRPr sz="3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pic>
        <p:nvPicPr>
          <p:cNvPr id="10" name="Picture 9" descr="CalOES-Horizontal-Large-trans-PNG.png"/>
          <p:cNvPicPr>
            <a:picLocks noChangeAspect="1"/>
          </p:cNvPicPr>
          <p:nvPr userDrawn="1"/>
        </p:nvPicPr>
        <p:blipFill>
          <a:blip r:embed="rId4"/>
          <a:stretch>
            <a:fillRect/>
          </a:stretch>
        </p:blipFill>
        <p:spPr>
          <a:xfrm>
            <a:off x="9855203" y="6019805"/>
            <a:ext cx="2227092" cy="647459"/>
          </a:xfrm>
          <a:prstGeom prst="rect">
            <a:avLst/>
          </a:prstGeom>
        </p:spPr>
      </p:pic>
      <p:sp>
        <p:nvSpPr>
          <p:cNvPr id="9" name="Date Placeholder 8"/>
          <p:cNvSpPr>
            <a:spLocks noGrp="1"/>
          </p:cNvSpPr>
          <p:nvPr>
            <p:ph type="dt" sz="half" idx="10"/>
          </p:nvPr>
        </p:nvSpPr>
        <p:spPr/>
        <p:txBody>
          <a:bodyPr/>
          <a:lstStyle/>
          <a:p>
            <a:r>
              <a:rPr lang="en-US"/>
              <a:t>February 19, 2020</a:t>
            </a:r>
            <a:endParaRPr lang="en-US" dirty="0"/>
          </a:p>
        </p:txBody>
      </p:sp>
      <p:sp>
        <p:nvSpPr>
          <p:cNvPr id="13" name="Footer Placeholder 12"/>
          <p:cNvSpPr>
            <a:spLocks noGrp="1"/>
          </p:cNvSpPr>
          <p:nvPr>
            <p:ph type="ftr" sz="quarter" idx="11"/>
          </p:nvPr>
        </p:nvSpPr>
        <p:spPr/>
        <p:txBody>
          <a:bodyPr/>
          <a:lstStyle/>
          <a:p>
            <a:r>
              <a:rPr lang="en-US"/>
              <a:t>California State 9-1-1 Advisory Board </a:t>
            </a:r>
            <a:endParaRPr lang="en-US" dirty="0"/>
          </a:p>
        </p:txBody>
      </p:sp>
      <p:sp>
        <p:nvSpPr>
          <p:cNvPr id="14" name="Slide Number Placeholder 13"/>
          <p:cNvSpPr>
            <a:spLocks noGrp="1"/>
          </p:cNvSpPr>
          <p:nvPr>
            <p:ph type="sldNum" sz="quarter" idx="12"/>
          </p:nvPr>
        </p:nvSpPr>
        <p:spPr/>
        <p:txBody>
          <a:bodyPr/>
          <a:lstStyle/>
          <a:p>
            <a:fld id="{D3113F1B-A2CF-FC45-B7BE-167078FD64D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descr="GoldBack.cw.jpg"/>
          <p:cNvPicPr>
            <a:picLocks noChangeAspect="1"/>
          </p:cNvPicPr>
          <p:nvPr userDrawn="1"/>
        </p:nvPicPr>
        <p:blipFill>
          <a:blip r:embed="rId2"/>
          <a:stretch>
            <a:fillRect/>
          </a:stretch>
        </p:blipFill>
        <p:spPr>
          <a:xfrm>
            <a:off x="0" y="22520"/>
            <a:ext cx="12175744" cy="6845808"/>
          </a:xfrm>
          <a:prstGeom prst="rect">
            <a:avLst/>
          </a:prstGeom>
        </p:spPr>
      </p:pic>
      <p:pic>
        <p:nvPicPr>
          <p:cNvPr id="9" name="Picture 8" descr="Bar.jpg"/>
          <p:cNvPicPr>
            <a:picLocks noChangeAspect="1"/>
          </p:cNvPicPr>
          <p:nvPr userDrawn="1"/>
        </p:nvPicPr>
        <p:blipFill>
          <a:blip r:embed="rId3"/>
          <a:stretch>
            <a:fillRect/>
          </a:stretch>
        </p:blipFill>
        <p:spPr>
          <a:xfrm>
            <a:off x="1" y="6715764"/>
            <a:ext cx="12205547" cy="152569"/>
          </a:xfrm>
          <a:prstGeom prst="rect">
            <a:avLst/>
          </a:prstGeom>
        </p:spPr>
      </p:pic>
      <p:sp>
        <p:nvSpPr>
          <p:cNvPr id="5" name="Title 1"/>
          <p:cNvSpPr>
            <a:spLocks noGrp="1"/>
          </p:cNvSpPr>
          <p:nvPr>
            <p:ph type="ctrTitle"/>
          </p:nvPr>
        </p:nvSpPr>
        <p:spPr>
          <a:xfrm>
            <a:off x="872760" y="762005"/>
            <a:ext cx="10464800" cy="1069975"/>
          </a:xfrm>
        </p:spPr>
        <p:txBody>
          <a:bodyPr wrap="square"/>
          <a:lstStyle>
            <a:lvl1pPr algn="l">
              <a:defRPr b="0">
                <a:solidFill>
                  <a:srgbClr val="003F78"/>
                </a:solidFill>
              </a:defRPr>
            </a:lvl1pPr>
          </a:lstStyle>
          <a:p>
            <a:r>
              <a:rPr lang="en-US"/>
              <a:t>Click to edit Master title style</a:t>
            </a:r>
            <a:endParaRPr lang="en-US" dirty="0"/>
          </a:p>
        </p:txBody>
      </p:sp>
      <p:sp>
        <p:nvSpPr>
          <p:cNvPr id="7" name="Content Placeholder 2"/>
          <p:cNvSpPr>
            <a:spLocks noGrp="1"/>
          </p:cNvSpPr>
          <p:nvPr>
            <p:ph sz="half" idx="1"/>
          </p:nvPr>
        </p:nvSpPr>
        <p:spPr>
          <a:xfrm>
            <a:off x="872760" y="1984380"/>
            <a:ext cx="6908800" cy="3425825"/>
          </a:xfrm>
        </p:spPr>
        <p:txBody>
          <a:bodyPr/>
          <a:lstStyle>
            <a:lvl1pPr>
              <a:buClr>
                <a:srgbClr val="003F78"/>
              </a:buClr>
              <a:defRPr sz="3800"/>
            </a:lvl1pPr>
            <a:lvl2pPr>
              <a:defRPr sz="3400"/>
            </a:lvl2pPr>
            <a:lvl3pPr>
              <a:defRPr sz="3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Picture Placeholder 2"/>
          <p:cNvSpPr>
            <a:spLocks noGrp="1"/>
          </p:cNvSpPr>
          <p:nvPr>
            <p:ph type="pic" idx="11"/>
          </p:nvPr>
        </p:nvSpPr>
        <p:spPr>
          <a:xfrm>
            <a:off x="7984760" y="1984380"/>
            <a:ext cx="3352800" cy="34258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pic>
        <p:nvPicPr>
          <p:cNvPr id="11" name="Picture 10" descr="CalOES-Horizontal-Large-trans-PNG.png"/>
          <p:cNvPicPr>
            <a:picLocks noChangeAspect="1"/>
          </p:cNvPicPr>
          <p:nvPr userDrawn="1"/>
        </p:nvPicPr>
        <p:blipFill>
          <a:blip r:embed="rId4"/>
          <a:stretch>
            <a:fillRect/>
          </a:stretch>
        </p:blipFill>
        <p:spPr>
          <a:xfrm>
            <a:off x="9855203" y="6019805"/>
            <a:ext cx="2227092" cy="647459"/>
          </a:xfrm>
          <a:prstGeom prst="rect">
            <a:avLst/>
          </a:prstGeom>
        </p:spPr>
      </p:pic>
      <p:sp>
        <p:nvSpPr>
          <p:cNvPr id="15" name="Date Placeholder 14"/>
          <p:cNvSpPr>
            <a:spLocks noGrp="1"/>
          </p:cNvSpPr>
          <p:nvPr>
            <p:ph type="dt" sz="half" idx="12"/>
          </p:nvPr>
        </p:nvSpPr>
        <p:spPr/>
        <p:txBody>
          <a:bodyPr/>
          <a:lstStyle/>
          <a:p>
            <a:r>
              <a:rPr lang="en-US"/>
              <a:t>February 19, 2020</a:t>
            </a:r>
            <a:endParaRPr lang="en-US" dirty="0"/>
          </a:p>
        </p:txBody>
      </p:sp>
      <p:sp>
        <p:nvSpPr>
          <p:cNvPr id="16" name="Footer Placeholder 15"/>
          <p:cNvSpPr>
            <a:spLocks noGrp="1"/>
          </p:cNvSpPr>
          <p:nvPr>
            <p:ph type="ftr" sz="quarter" idx="13"/>
          </p:nvPr>
        </p:nvSpPr>
        <p:spPr/>
        <p:txBody>
          <a:bodyPr/>
          <a:lstStyle/>
          <a:p>
            <a:r>
              <a:rPr lang="en-US"/>
              <a:t>California State 9-1-1 Advisory Board </a:t>
            </a:r>
            <a:endParaRPr lang="en-US" dirty="0"/>
          </a:p>
        </p:txBody>
      </p:sp>
      <p:sp>
        <p:nvSpPr>
          <p:cNvPr id="17" name="Slide Number Placeholder 16"/>
          <p:cNvSpPr>
            <a:spLocks noGrp="1"/>
          </p:cNvSpPr>
          <p:nvPr>
            <p:ph type="sldNum" sz="quarter" idx="14"/>
          </p:nvPr>
        </p:nvSpPr>
        <p:spPr/>
        <p:txBody>
          <a:bodyPr/>
          <a:lstStyle/>
          <a:p>
            <a:fld id="{D3113F1B-A2CF-FC45-B7BE-167078FD64D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descr="GoldBack.cw.jpg"/>
          <p:cNvPicPr>
            <a:picLocks noChangeAspect="1"/>
          </p:cNvPicPr>
          <p:nvPr userDrawn="1"/>
        </p:nvPicPr>
        <p:blipFill>
          <a:blip r:embed="rId2"/>
          <a:stretch>
            <a:fillRect/>
          </a:stretch>
        </p:blipFill>
        <p:spPr>
          <a:xfrm>
            <a:off x="0" y="0"/>
            <a:ext cx="12175744" cy="6845808"/>
          </a:xfrm>
          <a:prstGeom prst="rect">
            <a:avLst/>
          </a:prstGeom>
        </p:spPr>
      </p:pic>
      <p:pic>
        <p:nvPicPr>
          <p:cNvPr id="9" name="Picture 8" descr="Bar.jpg"/>
          <p:cNvPicPr>
            <a:picLocks noChangeAspect="1"/>
          </p:cNvPicPr>
          <p:nvPr userDrawn="1"/>
        </p:nvPicPr>
        <p:blipFill>
          <a:blip r:embed="rId3"/>
          <a:stretch>
            <a:fillRect/>
          </a:stretch>
        </p:blipFill>
        <p:spPr>
          <a:xfrm>
            <a:off x="1" y="6715764"/>
            <a:ext cx="12205547" cy="152569"/>
          </a:xfrm>
          <a:prstGeom prst="rect">
            <a:avLst/>
          </a:prstGeom>
        </p:spPr>
      </p:pic>
      <p:sp>
        <p:nvSpPr>
          <p:cNvPr id="3" name="Content Placeholder 2"/>
          <p:cNvSpPr>
            <a:spLocks noGrp="1"/>
          </p:cNvSpPr>
          <p:nvPr>
            <p:ph sz="half" idx="1"/>
          </p:nvPr>
        </p:nvSpPr>
        <p:spPr>
          <a:xfrm>
            <a:off x="609600" y="6118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6096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CalOES-Horizontal-Large-trans-PNG.png"/>
          <p:cNvPicPr>
            <a:picLocks noChangeAspect="1"/>
          </p:cNvPicPr>
          <p:nvPr userDrawn="1"/>
        </p:nvPicPr>
        <p:blipFill>
          <a:blip r:embed="rId4"/>
          <a:stretch>
            <a:fillRect/>
          </a:stretch>
        </p:blipFill>
        <p:spPr>
          <a:xfrm>
            <a:off x="9855203" y="6019805"/>
            <a:ext cx="2227092" cy="647459"/>
          </a:xfrm>
          <a:prstGeom prst="rect">
            <a:avLst/>
          </a:prstGeom>
        </p:spPr>
      </p:pic>
      <p:sp>
        <p:nvSpPr>
          <p:cNvPr id="6" name="Date Placeholder 5"/>
          <p:cNvSpPr>
            <a:spLocks noGrp="1"/>
          </p:cNvSpPr>
          <p:nvPr>
            <p:ph type="dt" sz="half" idx="10"/>
          </p:nvPr>
        </p:nvSpPr>
        <p:spPr/>
        <p:txBody>
          <a:bodyPr/>
          <a:lstStyle/>
          <a:p>
            <a:r>
              <a:rPr lang="en-US"/>
              <a:t>February 19, 2020</a:t>
            </a:r>
            <a:endParaRPr lang="en-US" dirty="0"/>
          </a:p>
        </p:txBody>
      </p:sp>
      <p:sp>
        <p:nvSpPr>
          <p:cNvPr id="10" name="Footer Placeholder 9"/>
          <p:cNvSpPr>
            <a:spLocks noGrp="1"/>
          </p:cNvSpPr>
          <p:nvPr>
            <p:ph type="ftr" sz="quarter" idx="11"/>
          </p:nvPr>
        </p:nvSpPr>
        <p:spPr/>
        <p:txBody>
          <a:bodyPr/>
          <a:lstStyle/>
          <a:p>
            <a:r>
              <a:rPr lang="en-US"/>
              <a:t>California State 9-1-1 Advisory Board </a:t>
            </a:r>
            <a:endParaRPr lang="en-US" dirty="0"/>
          </a:p>
        </p:txBody>
      </p:sp>
      <p:sp>
        <p:nvSpPr>
          <p:cNvPr id="11" name="Slide Number Placeholder 10"/>
          <p:cNvSpPr>
            <a:spLocks noGrp="1"/>
          </p:cNvSpPr>
          <p:nvPr>
            <p:ph type="sldNum" sz="quarter" idx="12"/>
          </p:nvPr>
        </p:nvSpPr>
        <p:spPr/>
        <p:txBody>
          <a:bodyPr/>
          <a:lstStyle/>
          <a:p>
            <a:fld id="{D3113F1B-A2CF-FC45-B7BE-167078FD64D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GoldBack.cw.jpg"/>
          <p:cNvPicPr>
            <a:picLocks noChangeAspect="1"/>
          </p:cNvPicPr>
          <p:nvPr userDrawn="1"/>
        </p:nvPicPr>
        <p:blipFill>
          <a:blip r:embed="rId2"/>
          <a:stretch>
            <a:fillRect/>
          </a:stretch>
        </p:blipFill>
        <p:spPr>
          <a:xfrm>
            <a:off x="1" y="0"/>
            <a:ext cx="12205547" cy="6868328"/>
          </a:xfrm>
          <a:prstGeom prst="rect">
            <a:avLst/>
          </a:prstGeom>
        </p:spPr>
      </p:pic>
      <p:pic>
        <p:nvPicPr>
          <p:cNvPr id="9" name="Picture 8" descr="Bar.jpg"/>
          <p:cNvPicPr>
            <a:picLocks noChangeAspect="1"/>
          </p:cNvPicPr>
          <p:nvPr userDrawn="1"/>
        </p:nvPicPr>
        <p:blipFill>
          <a:blip r:embed="rId3"/>
          <a:stretch>
            <a:fillRect/>
          </a:stretch>
        </p:blipFill>
        <p:spPr>
          <a:xfrm>
            <a:off x="1" y="6715764"/>
            <a:ext cx="12205547" cy="152569"/>
          </a:xfrm>
          <a:prstGeom prst="rect">
            <a:avLst/>
          </a:prstGeom>
        </p:spPr>
      </p:pic>
      <p:sp>
        <p:nvSpPr>
          <p:cNvPr id="3" name="Picture Placeholder 2"/>
          <p:cNvSpPr>
            <a:spLocks noGrp="1"/>
          </p:cNvSpPr>
          <p:nvPr>
            <p:ph type="pic" idx="1"/>
          </p:nvPr>
        </p:nvSpPr>
        <p:spPr>
          <a:xfrm>
            <a:off x="2389717" y="981076"/>
            <a:ext cx="7315200" cy="4005262"/>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7" name="Text Placeholder 3"/>
          <p:cNvSpPr>
            <a:spLocks noGrp="1"/>
          </p:cNvSpPr>
          <p:nvPr>
            <p:ph type="body" sz="half" idx="2"/>
          </p:nvPr>
        </p:nvSpPr>
        <p:spPr>
          <a:xfrm>
            <a:off x="2389717" y="5053811"/>
            <a:ext cx="7315200" cy="487363"/>
          </a:xfrm>
        </p:spPr>
        <p:txBody>
          <a:bodyPr>
            <a:noAutofit/>
          </a:bodyPr>
          <a:lstStyle>
            <a:lvl1pPr marL="0" indent="0" algn="l">
              <a:buNone/>
              <a:defRPr sz="2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pic>
        <p:nvPicPr>
          <p:cNvPr id="10" name="Picture 9" descr="CalOES-Horizontal-Large-trans-PNG.png"/>
          <p:cNvPicPr>
            <a:picLocks noChangeAspect="1"/>
          </p:cNvPicPr>
          <p:nvPr userDrawn="1"/>
        </p:nvPicPr>
        <p:blipFill>
          <a:blip r:embed="rId4"/>
          <a:stretch>
            <a:fillRect/>
          </a:stretch>
        </p:blipFill>
        <p:spPr>
          <a:xfrm>
            <a:off x="9855203" y="6019805"/>
            <a:ext cx="2227092" cy="647459"/>
          </a:xfrm>
          <a:prstGeom prst="rect">
            <a:avLst/>
          </a:prstGeom>
        </p:spPr>
      </p:pic>
      <p:sp>
        <p:nvSpPr>
          <p:cNvPr id="8" name="Slide Number Placeholder 7"/>
          <p:cNvSpPr>
            <a:spLocks noGrp="1"/>
          </p:cNvSpPr>
          <p:nvPr>
            <p:ph type="sldNum" sz="quarter" idx="12"/>
          </p:nvPr>
        </p:nvSpPr>
        <p:spPr>
          <a:xfrm>
            <a:off x="9144000" y="6356355"/>
            <a:ext cx="609600" cy="365125"/>
          </a:xfrm>
        </p:spPr>
        <p:txBody>
          <a:bodyPr/>
          <a:lstStyle/>
          <a:p>
            <a:fld id="{D3113F1B-A2CF-FC45-B7BE-167078FD64DA}" type="slidenum">
              <a:rPr lang="en-US" smtClean="0"/>
              <a:pPr/>
              <a:t>‹#›</a:t>
            </a:fld>
            <a:endParaRPr lang="en-US" dirty="0"/>
          </a:p>
        </p:txBody>
      </p:sp>
      <p:sp>
        <p:nvSpPr>
          <p:cNvPr id="2" name="Date Placeholder 1"/>
          <p:cNvSpPr>
            <a:spLocks noGrp="1"/>
          </p:cNvSpPr>
          <p:nvPr>
            <p:ph type="dt" sz="half" idx="13"/>
          </p:nvPr>
        </p:nvSpPr>
        <p:spPr/>
        <p:txBody>
          <a:bodyPr/>
          <a:lstStyle/>
          <a:p>
            <a:r>
              <a:rPr lang="en-US"/>
              <a:t>February 19, 2020</a:t>
            </a:r>
            <a:endParaRPr lang="en-US" dirty="0"/>
          </a:p>
        </p:txBody>
      </p:sp>
      <p:sp>
        <p:nvSpPr>
          <p:cNvPr id="4" name="Footer Placeholder 3"/>
          <p:cNvSpPr>
            <a:spLocks noGrp="1"/>
          </p:cNvSpPr>
          <p:nvPr>
            <p:ph type="ftr" sz="quarter" idx="14"/>
          </p:nvPr>
        </p:nvSpPr>
        <p:spPr/>
        <p:txBody>
          <a:bodyPr/>
          <a:lstStyle/>
          <a:p>
            <a:r>
              <a:rPr lang="en-US"/>
              <a:t>California State 9-1-1 Advisory Board </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descr="GoldBack.cw.jpg"/>
          <p:cNvPicPr>
            <a:picLocks noChangeAspect="1"/>
          </p:cNvPicPr>
          <p:nvPr userDrawn="1"/>
        </p:nvPicPr>
        <p:blipFill>
          <a:blip r:embed="rId2"/>
          <a:stretch>
            <a:fillRect/>
          </a:stretch>
        </p:blipFill>
        <p:spPr>
          <a:xfrm>
            <a:off x="1" y="3"/>
            <a:ext cx="12205547" cy="6862565"/>
          </a:xfrm>
          <a:prstGeom prst="rect">
            <a:avLst/>
          </a:prstGeom>
        </p:spPr>
      </p:pic>
      <p:pic>
        <p:nvPicPr>
          <p:cNvPr id="8" name="Picture 7" descr="Bar.jpg"/>
          <p:cNvPicPr>
            <a:picLocks noChangeAspect="1"/>
          </p:cNvPicPr>
          <p:nvPr userDrawn="1"/>
        </p:nvPicPr>
        <p:blipFill>
          <a:blip r:embed="rId3"/>
          <a:stretch>
            <a:fillRect/>
          </a:stretch>
        </p:blipFill>
        <p:spPr>
          <a:xfrm>
            <a:off x="1" y="-4064"/>
            <a:ext cx="12205547" cy="152569"/>
          </a:xfrm>
          <a:prstGeom prst="rect">
            <a:avLst/>
          </a:prstGeom>
        </p:spPr>
      </p:pic>
      <p:sp>
        <p:nvSpPr>
          <p:cNvPr id="13" name="Title 1"/>
          <p:cNvSpPr>
            <a:spLocks noGrp="1"/>
          </p:cNvSpPr>
          <p:nvPr>
            <p:ph type="ctrTitle"/>
          </p:nvPr>
        </p:nvSpPr>
        <p:spPr>
          <a:xfrm>
            <a:off x="914400" y="1752605"/>
            <a:ext cx="10363200" cy="1069975"/>
          </a:xfrm>
        </p:spPr>
        <p:txBody>
          <a:bodyPr>
            <a:normAutofit/>
          </a:bodyPr>
          <a:lstStyle>
            <a:lvl1pPr>
              <a:defRPr sz="4800">
                <a:solidFill>
                  <a:srgbClr val="003F78"/>
                </a:solidFill>
              </a:defRPr>
            </a:lvl1pPr>
          </a:lstStyle>
          <a:p>
            <a:r>
              <a:rPr lang="en-US"/>
              <a:t>Click to edit Master title style</a:t>
            </a:r>
            <a:endParaRPr lang="en-US" dirty="0"/>
          </a:p>
        </p:txBody>
      </p:sp>
      <p:sp>
        <p:nvSpPr>
          <p:cNvPr id="14" name="Subtitle 2"/>
          <p:cNvSpPr>
            <a:spLocks noGrp="1"/>
          </p:cNvSpPr>
          <p:nvPr>
            <p:ph type="subTitle" idx="1"/>
          </p:nvPr>
        </p:nvSpPr>
        <p:spPr>
          <a:xfrm>
            <a:off x="1828800" y="2898775"/>
            <a:ext cx="8534400" cy="1752600"/>
          </a:xfrm>
        </p:spPr>
        <p:txBody>
          <a:bodyPr>
            <a:normAutofit/>
          </a:bodyPr>
          <a:lstStyle>
            <a:lvl1pPr marL="0" indent="0" algn="ctr">
              <a:buNone/>
              <a:defRPr sz="4000">
                <a:solidFill>
                  <a:schemeClr val="accent3"/>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7" name="Picture 6" descr="CalOES-Horizontal-Large-trans-PNG.png"/>
          <p:cNvPicPr>
            <a:picLocks noChangeAspect="1"/>
          </p:cNvPicPr>
          <p:nvPr userDrawn="1"/>
        </p:nvPicPr>
        <p:blipFill>
          <a:blip r:embed="rId4"/>
          <a:stretch>
            <a:fillRect/>
          </a:stretch>
        </p:blipFill>
        <p:spPr>
          <a:xfrm>
            <a:off x="9855203" y="6019805"/>
            <a:ext cx="2227092" cy="647459"/>
          </a:xfrm>
          <a:prstGeom prst="rect">
            <a:avLst/>
          </a:prstGeom>
        </p:spPr>
      </p:pic>
      <p:sp>
        <p:nvSpPr>
          <p:cNvPr id="4" name="Date Placeholder 3"/>
          <p:cNvSpPr>
            <a:spLocks noGrp="1"/>
          </p:cNvSpPr>
          <p:nvPr>
            <p:ph type="dt" sz="half" idx="10"/>
          </p:nvPr>
        </p:nvSpPr>
        <p:spPr/>
        <p:txBody>
          <a:bodyPr/>
          <a:lstStyle/>
          <a:p>
            <a:r>
              <a:rPr lang="en-US"/>
              <a:t>February 19, 2020</a:t>
            </a:r>
            <a:endParaRPr lang="en-US" dirty="0"/>
          </a:p>
        </p:txBody>
      </p:sp>
      <p:sp>
        <p:nvSpPr>
          <p:cNvPr id="5" name="Footer Placeholder 4"/>
          <p:cNvSpPr>
            <a:spLocks noGrp="1"/>
          </p:cNvSpPr>
          <p:nvPr>
            <p:ph type="ftr" sz="quarter" idx="11"/>
          </p:nvPr>
        </p:nvSpPr>
        <p:spPr/>
        <p:txBody>
          <a:bodyPr/>
          <a:lstStyle/>
          <a:p>
            <a:r>
              <a:rPr lang="en-US"/>
              <a:t>California State 9-1-1 Advisory Board </a:t>
            </a:r>
            <a:endParaRPr lang="en-US" dirty="0"/>
          </a:p>
        </p:txBody>
      </p:sp>
      <p:sp>
        <p:nvSpPr>
          <p:cNvPr id="10" name="Slide Number Placeholder 9"/>
          <p:cNvSpPr>
            <a:spLocks noGrp="1"/>
          </p:cNvSpPr>
          <p:nvPr>
            <p:ph type="sldNum" sz="quarter" idx="12"/>
          </p:nvPr>
        </p:nvSpPr>
        <p:spPr/>
        <p:txBody>
          <a:bodyPr/>
          <a:lstStyle/>
          <a:p>
            <a:fld id="{D3113F1B-A2CF-FC45-B7BE-167078FD64D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descr="GoldBack.cw.jpg"/>
          <p:cNvPicPr>
            <a:picLocks noChangeAspect="1"/>
          </p:cNvPicPr>
          <p:nvPr userDrawn="1"/>
        </p:nvPicPr>
        <p:blipFill>
          <a:blip r:embed="rId2"/>
          <a:stretch>
            <a:fillRect/>
          </a:stretch>
        </p:blipFill>
        <p:spPr>
          <a:xfrm>
            <a:off x="1" y="12192"/>
            <a:ext cx="12205547" cy="6845808"/>
          </a:xfrm>
          <a:prstGeom prst="rect">
            <a:avLst/>
          </a:prstGeom>
        </p:spPr>
      </p:pic>
      <p:sp>
        <p:nvSpPr>
          <p:cNvPr id="7" name="Title 1"/>
          <p:cNvSpPr>
            <a:spLocks noGrp="1"/>
          </p:cNvSpPr>
          <p:nvPr>
            <p:ph type="ctrTitle"/>
          </p:nvPr>
        </p:nvSpPr>
        <p:spPr>
          <a:xfrm>
            <a:off x="1117600" y="914405"/>
            <a:ext cx="10160000" cy="1069975"/>
          </a:xfrm>
        </p:spPr>
        <p:txBody>
          <a:bodyPr/>
          <a:lstStyle>
            <a:lvl1pPr algn="l">
              <a:defRPr b="0">
                <a:solidFill>
                  <a:srgbClr val="003F78"/>
                </a:solidFill>
              </a:defRPr>
            </a:lvl1pPr>
          </a:lstStyle>
          <a:p>
            <a:r>
              <a:rPr lang="en-US"/>
              <a:t>Click to edit Master title style</a:t>
            </a:r>
            <a:endParaRPr lang="en-US" dirty="0"/>
          </a:p>
        </p:txBody>
      </p:sp>
      <p:sp>
        <p:nvSpPr>
          <p:cNvPr id="8" name="Content Placeholder 2"/>
          <p:cNvSpPr>
            <a:spLocks noGrp="1"/>
          </p:cNvSpPr>
          <p:nvPr>
            <p:ph sz="half" idx="1"/>
          </p:nvPr>
        </p:nvSpPr>
        <p:spPr>
          <a:xfrm>
            <a:off x="1117600" y="2136780"/>
            <a:ext cx="10160000" cy="2773363"/>
          </a:xfrm>
        </p:spPr>
        <p:txBody>
          <a:bodyPr/>
          <a:lstStyle>
            <a:lvl1pPr>
              <a:buClr>
                <a:srgbClr val="003F78"/>
              </a:buClr>
              <a:defRPr sz="3800"/>
            </a:lvl1pPr>
            <a:lvl2pPr>
              <a:defRPr sz="3400"/>
            </a:lvl2pPr>
            <a:lvl3pPr>
              <a:defRPr sz="3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pic>
        <p:nvPicPr>
          <p:cNvPr id="11" name="Picture 10" descr="Bar.jpg"/>
          <p:cNvPicPr>
            <a:picLocks noChangeAspect="1"/>
          </p:cNvPicPr>
          <p:nvPr userDrawn="1"/>
        </p:nvPicPr>
        <p:blipFill>
          <a:blip r:embed="rId3"/>
          <a:stretch>
            <a:fillRect/>
          </a:stretch>
        </p:blipFill>
        <p:spPr>
          <a:xfrm>
            <a:off x="1" y="-4064"/>
            <a:ext cx="12205547" cy="152569"/>
          </a:xfrm>
          <a:prstGeom prst="rect">
            <a:avLst/>
          </a:prstGeom>
        </p:spPr>
      </p:pic>
      <p:pic>
        <p:nvPicPr>
          <p:cNvPr id="10" name="Picture 9" descr="CalOES-Horizontal-Large-trans-PNG.png"/>
          <p:cNvPicPr>
            <a:picLocks noChangeAspect="1"/>
          </p:cNvPicPr>
          <p:nvPr userDrawn="1"/>
        </p:nvPicPr>
        <p:blipFill>
          <a:blip r:embed="rId4"/>
          <a:stretch>
            <a:fillRect/>
          </a:stretch>
        </p:blipFill>
        <p:spPr>
          <a:xfrm>
            <a:off x="9855203" y="6019805"/>
            <a:ext cx="2227092" cy="647459"/>
          </a:xfrm>
          <a:prstGeom prst="rect">
            <a:avLst/>
          </a:prstGeom>
        </p:spPr>
      </p:pic>
      <p:sp>
        <p:nvSpPr>
          <p:cNvPr id="4" name="Date Placeholder 3"/>
          <p:cNvSpPr>
            <a:spLocks noGrp="1"/>
          </p:cNvSpPr>
          <p:nvPr>
            <p:ph type="dt" sz="half" idx="10"/>
          </p:nvPr>
        </p:nvSpPr>
        <p:spPr/>
        <p:txBody>
          <a:bodyPr/>
          <a:lstStyle/>
          <a:p>
            <a:r>
              <a:rPr lang="en-US"/>
              <a:t>February 19, 2020</a:t>
            </a:r>
            <a:endParaRPr lang="en-US" dirty="0"/>
          </a:p>
        </p:txBody>
      </p:sp>
      <p:sp>
        <p:nvSpPr>
          <p:cNvPr id="5" name="Footer Placeholder 4"/>
          <p:cNvSpPr>
            <a:spLocks noGrp="1"/>
          </p:cNvSpPr>
          <p:nvPr>
            <p:ph type="ftr" sz="quarter" idx="11"/>
          </p:nvPr>
        </p:nvSpPr>
        <p:spPr/>
        <p:txBody>
          <a:bodyPr/>
          <a:lstStyle/>
          <a:p>
            <a:r>
              <a:rPr lang="en-US"/>
              <a:t>California State 9-1-1 Advisory Board </a:t>
            </a:r>
            <a:endParaRPr lang="en-US" dirty="0"/>
          </a:p>
        </p:txBody>
      </p:sp>
      <p:sp>
        <p:nvSpPr>
          <p:cNvPr id="6" name="Slide Number Placeholder 5"/>
          <p:cNvSpPr>
            <a:spLocks noGrp="1"/>
          </p:cNvSpPr>
          <p:nvPr>
            <p:ph type="sldNum" sz="quarter" idx="12"/>
          </p:nvPr>
        </p:nvSpPr>
        <p:spPr/>
        <p:txBody>
          <a:bodyPr/>
          <a:lstStyle/>
          <a:p>
            <a:fld id="{D3113F1B-A2CF-FC45-B7BE-167078FD64D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February 19, 2020</a:t>
            </a:r>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California State 9-1-1 Advisory Board </a:t>
            </a:r>
            <a:endParaRPr lang="en-US" dirty="0"/>
          </a:p>
        </p:txBody>
      </p:sp>
      <p:sp>
        <p:nvSpPr>
          <p:cNvPr id="6" name="Slide Number Placeholder 5"/>
          <p:cNvSpPr>
            <a:spLocks noGrp="1"/>
          </p:cNvSpPr>
          <p:nvPr>
            <p:ph type="sldNum" sz="quarter" idx="4"/>
          </p:nvPr>
        </p:nvSpPr>
        <p:spPr>
          <a:xfrm>
            <a:off x="9144000" y="6356355"/>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13F1B-A2CF-FC45-B7BE-167078FD64D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about:blank" TargetMode="External"/><Relationship Id="rId7"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3.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176285-6B41-7DCE-3FFE-4ADCC2ADFDE1}"/>
              </a:ext>
            </a:extLst>
          </p:cNvPr>
          <p:cNvSpPr>
            <a:spLocks noGrp="1"/>
          </p:cNvSpPr>
          <p:nvPr>
            <p:ph type="title"/>
          </p:nvPr>
        </p:nvSpPr>
        <p:spPr>
          <a:xfrm>
            <a:off x="7162801" y="489507"/>
            <a:ext cx="4572000" cy="1655483"/>
          </a:xfrm>
        </p:spPr>
        <p:txBody>
          <a:bodyPr anchor="b">
            <a:normAutofit fontScale="90000"/>
          </a:bodyPr>
          <a:lstStyle/>
          <a:p>
            <a:r>
              <a:rPr lang="en-US" sz="4000" dirty="0">
                <a:latin typeface="Century Gothic" panose="020B0502020202020204" pitchFamily="34" charset="0"/>
              </a:rPr>
              <a:t>State 9-1-1 Reimbursement </a:t>
            </a:r>
            <a:br>
              <a:rPr lang="en-US" sz="4000" dirty="0">
                <a:latin typeface="Century Gothic" panose="020B0502020202020204" pitchFamily="34" charset="0"/>
              </a:rPr>
            </a:br>
            <a:r>
              <a:rPr lang="en-US" sz="4000" dirty="0">
                <a:latin typeface="Century Gothic" panose="020B0502020202020204" pitchFamily="34" charset="0"/>
              </a:rPr>
              <a:t>Guidelines  </a:t>
            </a:r>
          </a:p>
        </p:txBody>
      </p:sp>
      <p:pic>
        <p:nvPicPr>
          <p:cNvPr id="7" name="Content Placeholder 6" descr="Logo, company name&#10;&#10;Description automatically generated">
            <a:extLst>
              <a:ext uri="{FF2B5EF4-FFF2-40B4-BE49-F238E27FC236}">
                <a16:creationId xmlns:a16="http://schemas.microsoft.com/office/drawing/2014/main" id="{79ECC718-AA9F-10BF-3857-5837D0E04269}"/>
              </a:ext>
            </a:extLst>
          </p:cNvPr>
          <p:cNvPicPr>
            <a:picLocks noChangeAspect="1"/>
          </p:cNvPicPr>
          <p:nvPr/>
        </p:nvPicPr>
        <p:blipFill rotWithShape="1">
          <a:blip r:embed="rId2"/>
          <a:srcRect r="-1" b="1292"/>
          <a:stretch/>
        </p:blipFill>
        <p:spPr>
          <a:xfrm>
            <a:off x="20" y="431"/>
            <a:ext cx="8115280" cy="6408311"/>
          </a:xfrm>
          <a:prstGeom prst="rect">
            <a:avLst/>
          </a:prstGeom>
        </p:spPr>
      </p:pic>
      <p:sp>
        <p:nvSpPr>
          <p:cNvPr id="11" name="Content Placeholder 10">
            <a:extLst>
              <a:ext uri="{FF2B5EF4-FFF2-40B4-BE49-F238E27FC236}">
                <a16:creationId xmlns:a16="http://schemas.microsoft.com/office/drawing/2014/main" id="{CB90EC35-7A93-479E-2143-769F364EC800}"/>
              </a:ext>
            </a:extLst>
          </p:cNvPr>
          <p:cNvSpPr>
            <a:spLocks noGrp="1"/>
          </p:cNvSpPr>
          <p:nvPr>
            <p:ph idx="1"/>
          </p:nvPr>
        </p:nvSpPr>
        <p:spPr>
          <a:xfrm>
            <a:off x="6858000" y="2418408"/>
            <a:ext cx="4728007" cy="3540265"/>
          </a:xfrm>
        </p:spPr>
        <p:txBody>
          <a:bodyPr>
            <a:normAutofit/>
          </a:bodyPr>
          <a:lstStyle/>
          <a:p>
            <a:r>
              <a:rPr lang="en-US" sz="2000" dirty="0">
                <a:latin typeface="Century Gothic" panose="020B0502020202020204" pitchFamily="34" charset="0"/>
              </a:rPr>
              <a:t>Carrie Johnson </a:t>
            </a:r>
          </a:p>
          <a:p>
            <a:r>
              <a:rPr lang="en-US" sz="2000" dirty="0">
                <a:latin typeface="Century Gothic" panose="020B0502020202020204" pitchFamily="34" charset="0"/>
              </a:rPr>
              <a:t>Reimbursement Claims </a:t>
            </a:r>
          </a:p>
          <a:p>
            <a:r>
              <a:rPr lang="en-US" sz="2000" dirty="0">
                <a:latin typeface="Century Gothic" panose="020B0502020202020204" pitchFamily="34" charset="0"/>
                <a:hlinkClick r:id="rId3"/>
              </a:rPr>
              <a:t>Carrie.Johnson@caloes.ca.gov</a:t>
            </a:r>
            <a:r>
              <a:rPr lang="en-US" sz="2000" dirty="0">
                <a:latin typeface="Century Gothic" panose="020B0502020202020204" pitchFamily="34" charset="0"/>
              </a:rPr>
              <a:t> </a:t>
            </a:r>
          </a:p>
        </p:txBody>
      </p:sp>
    </p:spTree>
    <p:extLst>
      <p:ext uri="{BB962C8B-B14F-4D97-AF65-F5344CB8AC3E}">
        <p14:creationId xmlns:p14="http://schemas.microsoft.com/office/powerpoint/2010/main" val="3220702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TDe-290 Reimbursement Form</a:t>
            </a:r>
          </a:p>
        </p:txBody>
      </p:sp>
      <p:sp>
        <p:nvSpPr>
          <p:cNvPr id="4" name="Slide Number Placeholder 3"/>
          <p:cNvSpPr>
            <a:spLocks noGrp="1"/>
          </p:cNvSpPr>
          <p:nvPr>
            <p:ph type="sldNum" sz="quarter" idx="12"/>
          </p:nvPr>
        </p:nvSpPr>
        <p:spPr>
          <a:xfrm>
            <a:off x="8382000" y="6356354"/>
            <a:ext cx="457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113F1B-A2CF-FC45-B7BE-167078FD64DA}" type="slidenum">
              <a:rPr kumimoji="0" lang="en-US" sz="1200" b="0" i="0" u="none" strike="noStrike" kern="1200" cap="none" spc="0" normalizeH="0" baseline="0" noProof="0">
                <a:ln>
                  <a:noFill/>
                </a:ln>
                <a:solidFill>
                  <a:prstClr val="black">
                    <a:tint val="75000"/>
                  </a:prstClr>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Franklin Gothic Book"/>
              <a:ea typeface="+mn-ea"/>
              <a:cs typeface="+mn-cs"/>
            </a:endParaRPr>
          </a:p>
        </p:txBody>
      </p:sp>
      <p:pic>
        <p:nvPicPr>
          <p:cNvPr id="6" name="Picture 5">
            <a:extLst>
              <a:ext uri="{FF2B5EF4-FFF2-40B4-BE49-F238E27FC236}">
                <a16:creationId xmlns:a16="http://schemas.microsoft.com/office/drawing/2014/main" id="{9C166D9B-56ED-47DF-BEE8-C992D3D53F25}"/>
              </a:ext>
            </a:extLst>
          </p:cNvPr>
          <p:cNvPicPr>
            <a:picLocks noChangeAspect="1"/>
          </p:cNvPicPr>
          <p:nvPr/>
        </p:nvPicPr>
        <p:blipFill>
          <a:blip r:embed="rId2"/>
          <a:stretch>
            <a:fillRect/>
          </a:stretch>
        </p:blipFill>
        <p:spPr>
          <a:xfrm>
            <a:off x="1371600" y="2226271"/>
            <a:ext cx="9144000" cy="2835798"/>
          </a:xfrm>
          <a:prstGeom prst="rect">
            <a:avLst/>
          </a:prstGeom>
        </p:spPr>
      </p:pic>
    </p:spTree>
    <p:extLst>
      <p:ext uri="{BB962C8B-B14F-4D97-AF65-F5344CB8AC3E}">
        <p14:creationId xmlns:p14="http://schemas.microsoft.com/office/powerpoint/2010/main" val="2813592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TDe-290 Reimbursement Form</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a:solidFill>
                  <a:prstClr val="black">
                    <a:tint val="75000"/>
                  </a:prstClr>
                </a:solidFill>
                <a:latin typeface="Franklin Gothic Book"/>
              </a:rPr>
              <a:pPr/>
              <a:t>11</a:t>
            </a:fld>
            <a:endParaRPr lang="en-US" dirty="0">
              <a:solidFill>
                <a:prstClr val="black">
                  <a:tint val="75000"/>
                </a:prstClr>
              </a:solidFill>
              <a:latin typeface="Franklin Gothic Book"/>
            </a:endParaRPr>
          </a:p>
        </p:txBody>
      </p:sp>
      <p:pic>
        <p:nvPicPr>
          <p:cNvPr id="7" name="Picture 6">
            <a:extLst>
              <a:ext uri="{FF2B5EF4-FFF2-40B4-BE49-F238E27FC236}">
                <a16:creationId xmlns:a16="http://schemas.microsoft.com/office/drawing/2014/main" id="{F38309A2-A93E-4AE8-AE16-595A9EFFDA76}"/>
              </a:ext>
            </a:extLst>
          </p:cNvPr>
          <p:cNvPicPr>
            <a:picLocks noChangeAspect="1"/>
          </p:cNvPicPr>
          <p:nvPr/>
        </p:nvPicPr>
        <p:blipFill>
          <a:blip r:embed="rId2"/>
          <a:stretch>
            <a:fillRect/>
          </a:stretch>
        </p:blipFill>
        <p:spPr>
          <a:xfrm>
            <a:off x="1524000" y="2603559"/>
            <a:ext cx="9144000" cy="1650882"/>
          </a:xfrm>
          <a:prstGeom prst="rect">
            <a:avLst/>
          </a:prstGeom>
        </p:spPr>
      </p:pic>
      <p:sp>
        <p:nvSpPr>
          <p:cNvPr id="8" name="TextBox 7">
            <a:extLst>
              <a:ext uri="{FF2B5EF4-FFF2-40B4-BE49-F238E27FC236}">
                <a16:creationId xmlns:a16="http://schemas.microsoft.com/office/drawing/2014/main" id="{F334772C-45F1-4AAF-B528-896B2CCA97C8}"/>
              </a:ext>
            </a:extLst>
          </p:cNvPr>
          <p:cNvSpPr txBox="1"/>
          <p:nvPr/>
        </p:nvSpPr>
        <p:spPr>
          <a:xfrm>
            <a:off x="1756117" y="4648201"/>
            <a:ext cx="5953874" cy="830997"/>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Century Gothic" panose="020B0502020202020204" pitchFamily="34" charset="0"/>
              </a:rPr>
              <a:t>County Coordinator (CC) </a:t>
            </a:r>
          </a:p>
          <a:p>
            <a:pPr marL="342900" indent="-342900">
              <a:buFont typeface="Arial" panose="020B0604020202020204" pitchFamily="34" charset="0"/>
              <a:buChar char="•"/>
            </a:pPr>
            <a:r>
              <a:rPr lang="en-US" sz="2400" dirty="0">
                <a:latin typeface="Century Gothic" panose="020B0502020202020204" pitchFamily="34" charset="0"/>
              </a:rPr>
              <a:t>Public Safety Answering Point (PSAP)</a:t>
            </a:r>
          </a:p>
        </p:txBody>
      </p:sp>
    </p:spTree>
    <p:extLst>
      <p:ext uri="{BB962C8B-B14F-4D97-AF65-F5344CB8AC3E}">
        <p14:creationId xmlns:p14="http://schemas.microsoft.com/office/powerpoint/2010/main" val="1173058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Personal Mileage</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a:solidFill>
                  <a:prstClr val="black">
                    <a:tint val="75000"/>
                  </a:prstClr>
                </a:solidFill>
                <a:latin typeface="Franklin Gothic Book"/>
              </a:rPr>
              <a:pPr/>
              <a:t>12</a:t>
            </a:fld>
            <a:endParaRPr lang="en-US" dirty="0">
              <a:solidFill>
                <a:prstClr val="black">
                  <a:tint val="75000"/>
                </a:prstClr>
              </a:solidFill>
              <a:latin typeface="Franklin Gothic Book"/>
            </a:endParaRPr>
          </a:p>
        </p:txBody>
      </p:sp>
      <p:sp>
        <p:nvSpPr>
          <p:cNvPr id="2" name="TextBox 1">
            <a:extLst>
              <a:ext uri="{FF2B5EF4-FFF2-40B4-BE49-F238E27FC236}">
                <a16:creationId xmlns:a16="http://schemas.microsoft.com/office/drawing/2014/main" id="{BFE8773E-D7CA-F190-2EB0-3A6311920449}"/>
              </a:ext>
            </a:extLst>
          </p:cNvPr>
          <p:cNvSpPr txBox="1"/>
          <p:nvPr/>
        </p:nvSpPr>
        <p:spPr>
          <a:xfrm>
            <a:off x="1524000" y="5867400"/>
            <a:ext cx="5091202" cy="369332"/>
          </a:xfrm>
          <a:prstGeom prst="rect">
            <a:avLst/>
          </a:prstGeom>
          <a:noFill/>
        </p:spPr>
        <p:txBody>
          <a:bodyPr wrap="none" rtlCol="0">
            <a:spAutoFit/>
          </a:bodyPr>
          <a:lstStyle/>
          <a:p>
            <a:r>
              <a:rPr lang="en-US" dirty="0"/>
              <a:t>As of January 1, 2023: Personal milage .655/mile </a:t>
            </a:r>
          </a:p>
        </p:txBody>
      </p:sp>
      <p:pic>
        <p:nvPicPr>
          <p:cNvPr id="7" name="Picture 6">
            <a:extLst>
              <a:ext uri="{FF2B5EF4-FFF2-40B4-BE49-F238E27FC236}">
                <a16:creationId xmlns:a16="http://schemas.microsoft.com/office/drawing/2014/main" id="{C0C095AA-0512-15B6-0A57-BDC7F28D5184}"/>
              </a:ext>
            </a:extLst>
          </p:cNvPr>
          <p:cNvPicPr>
            <a:picLocks noChangeAspect="1"/>
          </p:cNvPicPr>
          <p:nvPr/>
        </p:nvPicPr>
        <p:blipFill>
          <a:blip r:embed="rId2"/>
          <a:stretch>
            <a:fillRect/>
          </a:stretch>
        </p:blipFill>
        <p:spPr>
          <a:xfrm>
            <a:off x="1211391" y="1481913"/>
            <a:ext cx="9769217" cy="3910218"/>
          </a:xfrm>
          <a:prstGeom prst="rect">
            <a:avLst/>
          </a:prstGeom>
        </p:spPr>
      </p:pic>
    </p:spTree>
    <p:extLst>
      <p:ext uri="{BB962C8B-B14F-4D97-AF65-F5344CB8AC3E}">
        <p14:creationId xmlns:p14="http://schemas.microsoft.com/office/powerpoint/2010/main" val="2473992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TDe-290A Personal Milage</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a:solidFill>
                  <a:prstClr val="black">
                    <a:tint val="75000"/>
                  </a:prstClr>
                </a:solidFill>
                <a:latin typeface="Franklin Gothic Book"/>
              </a:rPr>
              <a:pPr/>
              <a:t>13</a:t>
            </a:fld>
            <a:endParaRPr lang="en-US" dirty="0">
              <a:solidFill>
                <a:prstClr val="black">
                  <a:tint val="75000"/>
                </a:prstClr>
              </a:solidFill>
              <a:latin typeface="Franklin Gothic Book"/>
            </a:endParaRPr>
          </a:p>
        </p:txBody>
      </p:sp>
      <p:pic>
        <p:nvPicPr>
          <p:cNvPr id="6" name="Picture 5">
            <a:extLst>
              <a:ext uri="{FF2B5EF4-FFF2-40B4-BE49-F238E27FC236}">
                <a16:creationId xmlns:a16="http://schemas.microsoft.com/office/drawing/2014/main" id="{84AD418A-D68E-86AE-2838-A3A6FFDC524B}"/>
              </a:ext>
            </a:extLst>
          </p:cNvPr>
          <p:cNvPicPr>
            <a:picLocks noChangeAspect="1"/>
          </p:cNvPicPr>
          <p:nvPr/>
        </p:nvPicPr>
        <p:blipFill>
          <a:blip r:embed="rId2"/>
          <a:stretch>
            <a:fillRect/>
          </a:stretch>
        </p:blipFill>
        <p:spPr>
          <a:xfrm>
            <a:off x="2008372" y="971206"/>
            <a:ext cx="7383738" cy="5505793"/>
          </a:xfrm>
          <a:prstGeom prst="rect">
            <a:avLst/>
          </a:prstGeom>
        </p:spPr>
      </p:pic>
    </p:spTree>
    <p:extLst>
      <p:ext uri="{BB962C8B-B14F-4D97-AF65-F5344CB8AC3E}">
        <p14:creationId xmlns:p14="http://schemas.microsoft.com/office/powerpoint/2010/main" val="3836581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Personal Mileage </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a:solidFill>
                  <a:prstClr val="black">
                    <a:tint val="75000"/>
                  </a:prstClr>
                </a:solidFill>
                <a:latin typeface="Franklin Gothic Book"/>
              </a:rPr>
              <a:pPr/>
              <a:t>14</a:t>
            </a:fld>
            <a:endParaRPr lang="en-US" dirty="0">
              <a:solidFill>
                <a:prstClr val="black">
                  <a:tint val="75000"/>
                </a:prstClr>
              </a:solidFill>
              <a:latin typeface="Franklin Gothic Book"/>
            </a:endParaRPr>
          </a:p>
        </p:txBody>
      </p:sp>
      <p:pic>
        <p:nvPicPr>
          <p:cNvPr id="7" name="Picture 6">
            <a:extLst>
              <a:ext uri="{FF2B5EF4-FFF2-40B4-BE49-F238E27FC236}">
                <a16:creationId xmlns:a16="http://schemas.microsoft.com/office/drawing/2014/main" id="{7E975F56-70E0-4644-B500-32103EA43FFA}"/>
              </a:ext>
            </a:extLst>
          </p:cNvPr>
          <p:cNvPicPr>
            <a:picLocks noChangeAspect="1"/>
          </p:cNvPicPr>
          <p:nvPr/>
        </p:nvPicPr>
        <p:blipFill>
          <a:blip r:embed="rId2"/>
          <a:stretch>
            <a:fillRect/>
          </a:stretch>
        </p:blipFill>
        <p:spPr>
          <a:xfrm>
            <a:off x="1511006" y="1589834"/>
            <a:ext cx="9862622" cy="4485779"/>
          </a:xfrm>
          <a:prstGeom prst="rect">
            <a:avLst/>
          </a:prstGeom>
        </p:spPr>
      </p:pic>
      <p:sp>
        <p:nvSpPr>
          <p:cNvPr id="8" name="TextBox 7">
            <a:extLst>
              <a:ext uri="{FF2B5EF4-FFF2-40B4-BE49-F238E27FC236}">
                <a16:creationId xmlns:a16="http://schemas.microsoft.com/office/drawing/2014/main" id="{812A0DAC-C1C5-411A-9ED2-EF13C9597596}"/>
              </a:ext>
            </a:extLst>
          </p:cNvPr>
          <p:cNvSpPr txBox="1"/>
          <p:nvPr/>
        </p:nvSpPr>
        <p:spPr>
          <a:xfrm>
            <a:off x="2218403" y="1220502"/>
            <a:ext cx="3716082" cy="369332"/>
          </a:xfrm>
          <a:prstGeom prst="rect">
            <a:avLst/>
          </a:prstGeom>
          <a:noFill/>
        </p:spPr>
        <p:txBody>
          <a:bodyPr wrap="none" rtlCol="0">
            <a:spAutoFit/>
          </a:bodyPr>
          <a:lstStyle/>
          <a:p>
            <a:r>
              <a:rPr lang="en-US" dirty="0">
                <a:solidFill>
                  <a:srgbClr val="0070C0"/>
                </a:solidFill>
                <a:latin typeface="Century Gothic" panose="020B0502020202020204" pitchFamily="34" charset="0"/>
              </a:rPr>
              <a:t>Must have Google Maps + Text </a:t>
            </a:r>
          </a:p>
        </p:txBody>
      </p:sp>
    </p:spTree>
    <p:extLst>
      <p:ext uri="{BB962C8B-B14F-4D97-AF65-F5344CB8AC3E}">
        <p14:creationId xmlns:p14="http://schemas.microsoft.com/office/powerpoint/2010/main" val="2147846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Mileage Reimbursement</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smtClean="0"/>
              <a:pPr/>
              <a:t>15</a:t>
            </a:fld>
            <a:endParaRPr lang="en-US" dirty="0"/>
          </a:p>
        </p:txBody>
      </p:sp>
      <p:sp>
        <p:nvSpPr>
          <p:cNvPr id="5" name="TextBox 4"/>
          <p:cNvSpPr txBox="1"/>
          <p:nvPr/>
        </p:nvSpPr>
        <p:spPr>
          <a:xfrm>
            <a:off x="2362200" y="1447800"/>
            <a:ext cx="8001000" cy="5232202"/>
          </a:xfrm>
          <a:prstGeom prst="rect">
            <a:avLst/>
          </a:prstGeom>
          <a:noFill/>
        </p:spPr>
        <p:txBody>
          <a:bodyPr wrap="square" rtlCol="0">
            <a:spAutoFit/>
          </a:bodyPr>
          <a:lstStyle/>
          <a:p>
            <a:r>
              <a:rPr lang="en-US" sz="2000" b="1" dirty="0">
                <a:latin typeface="Century Gothic" panose="020B0502020202020204" pitchFamily="34" charset="0"/>
              </a:rPr>
              <a:t>MILEAGE:</a:t>
            </a:r>
          </a:p>
          <a:p>
            <a:pPr marL="342900" indent="-342900">
              <a:buFont typeface="Arial" panose="020B0604020202020204" pitchFamily="34" charset="0"/>
              <a:buChar char="•"/>
            </a:pPr>
            <a:r>
              <a:rPr lang="en-US" sz="2000" dirty="0">
                <a:latin typeface="Century Gothic" panose="020B0502020202020204" pitchFamily="34" charset="0"/>
              </a:rPr>
              <a:t>July 1, 2022 – December 31, 2022: $</a:t>
            </a:r>
            <a:r>
              <a:rPr lang="en-US" sz="2000" dirty="0">
                <a:solidFill>
                  <a:srgbClr val="0070C0"/>
                </a:solidFill>
                <a:latin typeface="Century Gothic" panose="020B0502020202020204" pitchFamily="34" charset="0"/>
              </a:rPr>
              <a:t>0.625</a:t>
            </a:r>
            <a:r>
              <a:rPr lang="en-US" sz="2000" dirty="0">
                <a:latin typeface="Century Gothic" panose="020B0502020202020204" pitchFamily="34" charset="0"/>
              </a:rPr>
              <a:t> </a:t>
            </a:r>
          </a:p>
          <a:p>
            <a:pPr marL="342900" indent="-342900">
              <a:buFont typeface="Arial" panose="020B0604020202020204" pitchFamily="34" charset="0"/>
              <a:buChar char="•"/>
            </a:pPr>
            <a:r>
              <a:rPr lang="en-US" sz="2000" dirty="0">
                <a:latin typeface="Century Gothic" panose="020B0502020202020204" pitchFamily="34" charset="0"/>
              </a:rPr>
              <a:t>January 1, 2023- present: $</a:t>
            </a:r>
            <a:r>
              <a:rPr lang="en-US" sz="2000" dirty="0">
                <a:solidFill>
                  <a:srgbClr val="0070C0"/>
                </a:solidFill>
                <a:latin typeface="Century Gothic" panose="020B0502020202020204" pitchFamily="34" charset="0"/>
              </a:rPr>
              <a:t>0.655 </a:t>
            </a:r>
          </a:p>
          <a:p>
            <a:r>
              <a:rPr lang="en-US" sz="2000" b="1" dirty="0">
                <a:solidFill>
                  <a:srgbClr val="000000"/>
                </a:solidFill>
                <a:latin typeface="Century Gothic" panose="020B0502020202020204" pitchFamily="34" charset="0"/>
              </a:rPr>
              <a:t>Car Rental Rates</a:t>
            </a:r>
            <a:endParaRPr lang="en-US" sz="2000" dirty="0">
              <a:solidFill>
                <a:srgbClr val="000000"/>
              </a:solidFill>
              <a:latin typeface="Century Gothic" panose="020B0502020202020204" pitchFamily="34" charset="0"/>
            </a:endParaRPr>
          </a:p>
          <a:p>
            <a:pPr marL="342900" indent="-342900">
              <a:buFont typeface="Arial" panose="020B0604020202020204" pitchFamily="34" charset="0"/>
              <a:buChar char="•"/>
            </a:pPr>
            <a:r>
              <a:rPr lang="en-US" sz="2000" dirty="0">
                <a:solidFill>
                  <a:srgbClr val="000000"/>
                </a:solidFill>
                <a:latin typeface="Century Gothic" panose="020B0502020202020204" pitchFamily="34" charset="0"/>
              </a:rPr>
              <a:t>The </a:t>
            </a:r>
            <a:r>
              <a:rPr lang="en-US" sz="2000" dirty="0">
                <a:solidFill>
                  <a:srgbClr val="0066AA"/>
                </a:solidFill>
                <a:latin typeface="Century Gothic" panose="020B0502020202020204" pitchFamily="34" charset="0"/>
                <a:hlinkClick r:id="rId2" tooltip="View Mileage Calculator"/>
              </a:rPr>
              <a:t>Mileage Reimbursement Calculator</a:t>
            </a:r>
            <a:r>
              <a:rPr lang="en-US" sz="2000" dirty="0">
                <a:solidFill>
                  <a:srgbClr val="000000"/>
                </a:solidFill>
                <a:latin typeface="Century Gothic" panose="020B0502020202020204" pitchFamily="34" charset="0"/>
              </a:rPr>
              <a:t> assists you in determining whether renting a vehicle or using a personal car is the most cost-effective method of transportation!</a:t>
            </a:r>
          </a:p>
          <a:p>
            <a:endParaRPr lang="en-US" sz="2000" dirty="0">
              <a:latin typeface="Century Gothic" panose="020B0502020202020204" pitchFamily="34" charset="0"/>
            </a:endParaRPr>
          </a:p>
          <a:p>
            <a:pPr marL="342900" indent="-342900">
              <a:buFont typeface="Arial" panose="020B0604020202020204" pitchFamily="34" charset="0"/>
              <a:buChar char="•"/>
            </a:pPr>
            <a:r>
              <a:rPr lang="en-US" sz="2000" dirty="0">
                <a:latin typeface="Century Gothic" panose="020B0502020202020204" pitchFamily="34" charset="0"/>
              </a:rPr>
              <a:t>The Travel department performs a cost comparison for mileage vs cost of rental car from Enterprise and reimburses the lesser.</a:t>
            </a:r>
          </a:p>
          <a:p>
            <a:endParaRPr lang="en-US" sz="2000" dirty="0">
              <a:latin typeface="Century Gothic" panose="020B0502020202020204" pitchFamily="34" charset="0"/>
            </a:endParaRPr>
          </a:p>
          <a:p>
            <a:r>
              <a:rPr lang="en-US" sz="2000" dirty="0">
                <a:latin typeface="Century Gothic" panose="020B0502020202020204" pitchFamily="34" charset="0"/>
              </a:rPr>
              <a:t>Further information can be found at: </a:t>
            </a:r>
            <a:r>
              <a:rPr lang="en-US" dirty="0">
                <a:latin typeface="Century Gothic" panose="020B0502020202020204" pitchFamily="34" charset="0"/>
                <a:hlinkClick r:id="rId3"/>
              </a:rPr>
              <a:t>Travel Reimbursements - </a:t>
            </a:r>
            <a:r>
              <a:rPr lang="en-US" dirty="0" err="1">
                <a:latin typeface="Century Gothic" panose="020B0502020202020204" pitchFamily="34" charset="0"/>
                <a:hlinkClick r:id="rId3"/>
              </a:rPr>
              <a:t>CalHR</a:t>
            </a:r>
            <a:endParaRPr lang="en-US" b="1" dirty="0">
              <a:latin typeface="Century Gothic" panose="020B0502020202020204" pitchFamily="34" charset="0"/>
            </a:endParaRPr>
          </a:p>
          <a:p>
            <a:endParaRPr lang="en-US" b="1" dirty="0"/>
          </a:p>
          <a:p>
            <a:r>
              <a:rPr lang="en-US" dirty="0"/>
              <a:t>	</a:t>
            </a:r>
          </a:p>
        </p:txBody>
      </p:sp>
    </p:spTree>
    <p:extLst>
      <p:ext uri="{BB962C8B-B14F-4D97-AF65-F5344CB8AC3E}">
        <p14:creationId xmlns:p14="http://schemas.microsoft.com/office/powerpoint/2010/main" val="1223080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Airfare </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a:solidFill>
                  <a:prstClr val="black">
                    <a:tint val="75000"/>
                  </a:prstClr>
                </a:solidFill>
                <a:latin typeface="Franklin Gothic Book"/>
              </a:rPr>
              <a:pPr/>
              <a:t>16</a:t>
            </a:fld>
            <a:endParaRPr lang="en-US" dirty="0">
              <a:solidFill>
                <a:prstClr val="black">
                  <a:tint val="75000"/>
                </a:prstClr>
              </a:solidFill>
              <a:latin typeface="Franklin Gothic Book"/>
            </a:endParaRPr>
          </a:p>
        </p:txBody>
      </p:sp>
      <p:pic>
        <p:nvPicPr>
          <p:cNvPr id="5" name="Picture 4">
            <a:extLst>
              <a:ext uri="{FF2B5EF4-FFF2-40B4-BE49-F238E27FC236}">
                <a16:creationId xmlns:a16="http://schemas.microsoft.com/office/drawing/2014/main" id="{32E84079-546F-672D-6FFF-AE4CA4327893}"/>
              </a:ext>
            </a:extLst>
          </p:cNvPr>
          <p:cNvPicPr>
            <a:picLocks noChangeAspect="1"/>
          </p:cNvPicPr>
          <p:nvPr/>
        </p:nvPicPr>
        <p:blipFill>
          <a:blip r:embed="rId2"/>
          <a:stretch>
            <a:fillRect/>
          </a:stretch>
        </p:blipFill>
        <p:spPr>
          <a:xfrm>
            <a:off x="940123" y="1150821"/>
            <a:ext cx="10311754" cy="4556357"/>
          </a:xfrm>
          <a:prstGeom prst="rect">
            <a:avLst/>
          </a:prstGeom>
        </p:spPr>
      </p:pic>
    </p:spTree>
    <p:extLst>
      <p:ext uri="{BB962C8B-B14F-4D97-AF65-F5344CB8AC3E}">
        <p14:creationId xmlns:p14="http://schemas.microsoft.com/office/powerpoint/2010/main" val="3818006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Airfare Receipt </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a:solidFill>
                  <a:prstClr val="black">
                    <a:tint val="75000"/>
                  </a:prstClr>
                </a:solidFill>
                <a:latin typeface="Franklin Gothic Book"/>
              </a:rPr>
              <a:pPr/>
              <a:t>17</a:t>
            </a:fld>
            <a:endParaRPr lang="en-US" dirty="0">
              <a:solidFill>
                <a:prstClr val="black">
                  <a:tint val="75000"/>
                </a:prstClr>
              </a:solidFill>
              <a:latin typeface="Franklin Gothic Book"/>
            </a:endParaRPr>
          </a:p>
        </p:txBody>
      </p:sp>
      <p:pic>
        <p:nvPicPr>
          <p:cNvPr id="5" name="Picture 4">
            <a:extLst>
              <a:ext uri="{FF2B5EF4-FFF2-40B4-BE49-F238E27FC236}">
                <a16:creationId xmlns:a16="http://schemas.microsoft.com/office/drawing/2014/main" id="{D60B73D8-CBBC-46AC-9E29-E68E4BE9DCA0}"/>
              </a:ext>
            </a:extLst>
          </p:cNvPr>
          <p:cNvPicPr>
            <a:picLocks noChangeAspect="1"/>
          </p:cNvPicPr>
          <p:nvPr/>
        </p:nvPicPr>
        <p:blipFill>
          <a:blip r:embed="rId2"/>
          <a:stretch>
            <a:fillRect/>
          </a:stretch>
        </p:blipFill>
        <p:spPr>
          <a:xfrm>
            <a:off x="2761784" y="1442465"/>
            <a:ext cx="6306015" cy="4981751"/>
          </a:xfrm>
          <a:prstGeom prst="rect">
            <a:avLst/>
          </a:prstGeom>
        </p:spPr>
      </p:pic>
    </p:spTree>
    <p:extLst>
      <p:ext uri="{BB962C8B-B14F-4D97-AF65-F5344CB8AC3E}">
        <p14:creationId xmlns:p14="http://schemas.microsoft.com/office/powerpoint/2010/main" val="1993636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Rental Car </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a:solidFill>
                  <a:prstClr val="black">
                    <a:tint val="75000"/>
                  </a:prstClr>
                </a:solidFill>
                <a:latin typeface="Franklin Gothic Book"/>
              </a:rPr>
              <a:pPr/>
              <a:t>18</a:t>
            </a:fld>
            <a:endParaRPr lang="en-US" dirty="0">
              <a:solidFill>
                <a:prstClr val="black">
                  <a:tint val="75000"/>
                </a:prstClr>
              </a:solidFill>
              <a:latin typeface="Franklin Gothic Book"/>
            </a:endParaRPr>
          </a:p>
        </p:txBody>
      </p:sp>
      <p:pic>
        <p:nvPicPr>
          <p:cNvPr id="6" name="Picture 5">
            <a:extLst>
              <a:ext uri="{FF2B5EF4-FFF2-40B4-BE49-F238E27FC236}">
                <a16:creationId xmlns:a16="http://schemas.microsoft.com/office/drawing/2014/main" id="{6C9E5219-808D-1099-C028-A2AA3D8EE3DF}"/>
              </a:ext>
            </a:extLst>
          </p:cNvPr>
          <p:cNvPicPr>
            <a:picLocks noChangeAspect="1"/>
          </p:cNvPicPr>
          <p:nvPr/>
        </p:nvPicPr>
        <p:blipFill>
          <a:blip r:embed="rId2"/>
          <a:stretch>
            <a:fillRect/>
          </a:stretch>
        </p:blipFill>
        <p:spPr>
          <a:xfrm>
            <a:off x="457200" y="1234177"/>
            <a:ext cx="10995563" cy="4389646"/>
          </a:xfrm>
          <a:prstGeom prst="rect">
            <a:avLst/>
          </a:prstGeom>
        </p:spPr>
      </p:pic>
    </p:spTree>
    <p:extLst>
      <p:ext uri="{BB962C8B-B14F-4D97-AF65-F5344CB8AC3E}">
        <p14:creationId xmlns:p14="http://schemas.microsoft.com/office/powerpoint/2010/main" val="2150191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Rental Car Receipt </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a:solidFill>
                  <a:prstClr val="black">
                    <a:tint val="75000"/>
                  </a:prstClr>
                </a:solidFill>
                <a:latin typeface="Franklin Gothic Book"/>
              </a:rPr>
              <a:pPr/>
              <a:t>19</a:t>
            </a:fld>
            <a:endParaRPr lang="en-US" dirty="0">
              <a:solidFill>
                <a:prstClr val="black">
                  <a:tint val="75000"/>
                </a:prstClr>
              </a:solidFill>
              <a:latin typeface="Franklin Gothic Book"/>
            </a:endParaRPr>
          </a:p>
        </p:txBody>
      </p:sp>
      <p:pic>
        <p:nvPicPr>
          <p:cNvPr id="6" name="Picture 5">
            <a:extLst>
              <a:ext uri="{FF2B5EF4-FFF2-40B4-BE49-F238E27FC236}">
                <a16:creationId xmlns:a16="http://schemas.microsoft.com/office/drawing/2014/main" id="{3CA4732B-ADB8-F5AC-45D5-EE1D5503EB6B}"/>
              </a:ext>
            </a:extLst>
          </p:cNvPr>
          <p:cNvPicPr>
            <a:picLocks noChangeAspect="1"/>
          </p:cNvPicPr>
          <p:nvPr/>
        </p:nvPicPr>
        <p:blipFill>
          <a:blip r:embed="rId2"/>
          <a:stretch>
            <a:fillRect/>
          </a:stretch>
        </p:blipFill>
        <p:spPr>
          <a:xfrm>
            <a:off x="3438154" y="1189394"/>
            <a:ext cx="4943846" cy="5440002"/>
          </a:xfrm>
          <a:prstGeom prst="rect">
            <a:avLst/>
          </a:prstGeom>
        </p:spPr>
      </p:pic>
    </p:spTree>
    <p:extLst>
      <p:ext uri="{BB962C8B-B14F-4D97-AF65-F5344CB8AC3E}">
        <p14:creationId xmlns:p14="http://schemas.microsoft.com/office/powerpoint/2010/main" val="1653323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Presentation Overview</a:t>
            </a:r>
          </a:p>
        </p:txBody>
      </p:sp>
      <p:sp>
        <p:nvSpPr>
          <p:cNvPr id="2" name="Slide Number Placeholder 1"/>
          <p:cNvSpPr>
            <a:spLocks noGrp="1"/>
          </p:cNvSpPr>
          <p:nvPr>
            <p:ph type="sldNum" sz="quarter" idx="12"/>
          </p:nvPr>
        </p:nvSpPr>
        <p:spPr>
          <a:xfrm>
            <a:off x="8382000" y="6356354"/>
            <a:ext cx="457200" cy="365125"/>
          </a:xfrm>
        </p:spPr>
        <p:txBody>
          <a:bodyPr/>
          <a:lstStyle/>
          <a:p>
            <a:fld id="{D3113F1B-A2CF-FC45-B7BE-167078FD64DA}" type="slidenum">
              <a:rPr lang="en-US" smtClean="0"/>
              <a:pPr/>
              <a:t>2</a:t>
            </a:fld>
            <a:endParaRPr lang="en-US" dirty="0"/>
          </a:p>
        </p:txBody>
      </p:sp>
      <p:sp>
        <p:nvSpPr>
          <p:cNvPr id="5" name="Rectangle 4"/>
          <p:cNvSpPr/>
          <p:nvPr/>
        </p:nvSpPr>
        <p:spPr>
          <a:xfrm>
            <a:off x="2438400" y="-3479970"/>
            <a:ext cx="8305800" cy="390363"/>
          </a:xfrm>
          <a:prstGeom prst="rect">
            <a:avLst/>
          </a:prstGeom>
        </p:spPr>
        <p:txBody>
          <a:bodyPr wrap="square">
            <a:spAutoFit/>
          </a:bodyPr>
          <a:lstStyle/>
          <a:p>
            <a:pPr marL="457200">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1828800" y="1353061"/>
            <a:ext cx="8534400" cy="4012252"/>
          </a:xfrm>
          <a:prstGeom prst="rect">
            <a:avLst/>
          </a:prstGeom>
          <a:noFill/>
        </p:spPr>
        <p:txBody>
          <a:bodyPr wrap="square" rtlCol="0">
            <a:spAutoFit/>
          </a:bodyPr>
          <a:lstStyle/>
          <a:p>
            <a:pPr marL="457200" indent="-457200">
              <a:lnSpc>
                <a:spcPct val="115000"/>
              </a:lnSpc>
              <a:buFont typeface="Arial" panose="020B0604020202020204" pitchFamily="34" charset="0"/>
              <a:buChar char="•"/>
            </a:pPr>
            <a:r>
              <a:rPr lang="en-US" sz="2800" dirty="0">
                <a:latin typeface="Century Gothic" panose="020B0502020202020204" pitchFamily="34" charset="0"/>
                <a:ea typeface="Calibri" panose="020F0502020204030204" pitchFamily="34" charset="0"/>
                <a:cs typeface="Times New Roman" panose="02020603050405020304" pitchFamily="18" charset="0"/>
              </a:rPr>
              <a:t>Guidelines/Policies of Annual Training Allotment (ATA) </a:t>
            </a:r>
          </a:p>
          <a:p>
            <a:pPr marL="457200" indent="-457200">
              <a:lnSpc>
                <a:spcPct val="115000"/>
              </a:lnSpc>
              <a:buFont typeface="Arial" panose="020B0604020202020204" pitchFamily="34" charset="0"/>
              <a:buChar char="•"/>
            </a:pPr>
            <a:r>
              <a:rPr lang="en-US" sz="2800" dirty="0">
                <a:latin typeface="Century Gothic" panose="020B0502020202020204" pitchFamily="34" charset="0"/>
                <a:ea typeface="Calibri" panose="020F0502020204030204" pitchFamily="34" charset="0"/>
                <a:cs typeface="Times New Roman" panose="02020603050405020304" pitchFamily="18" charset="0"/>
              </a:rPr>
              <a:t>What is Annual Training Allotment (ATA) reimbursement  </a:t>
            </a:r>
          </a:p>
          <a:p>
            <a:pPr marL="457200" indent="-457200">
              <a:lnSpc>
                <a:spcPct val="115000"/>
              </a:lnSpc>
              <a:buFont typeface="Arial" panose="020B0604020202020204" pitchFamily="34" charset="0"/>
              <a:buChar char="•"/>
            </a:pPr>
            <a:r>
              <a:rPr lang="en-US" sz="2800" dirty="0">
                <a:latin typeface="Century Gothic" panose="020B0502020202020204" pitchFamily="34" charset="0"/>
                <a:ea typeface="Calibri" panose="020F0502020204030204" pitchFamily="34" charset="0"/>
                <a:cs typeface="Times New Roman" panose="02020603050405020304" pitchFamily="18" charset="0"/>
              </a:rPr>
              <a:t>State approved reimbursement expenses</a:t>
            </a:r>
          </a:p>
          <a:p>
            <a:pPr marL="457200" indent="-457200">
              <a:lnSpc>
                <a:spcPct val="115000"/>
              </a:lnSpc>
              <a:buFont typeface="Arial" panose="020B0604020202020204" pitchFamily="34" charset="0"/>
              <a:buChar char="•"/>
            </a:pPr>
            <a:r>
              <a:rPr lang="en-US" sz="2800" dirty="0">
                <a:latin typeface="Century Gothic" panose="020B0502020202020204" pitchFamily="34" charset="0"/>
                <a:ea typeface="Calibri" panose="020F0502020204030204" pitchFamily="34" charset="0"/>
                <a:cs typeface="Times New Roman" panose="02020603050405020304" pitchFamily="18" charset="0"/>
              </a:rPr>
              <a:t>Putting together a reimbursement packet</a:t>
            </a:r>
          </a:p>
          <a:p>
            <a:pPr marL="457200" indent="-457200">
              <a:lnSpc>
                <a:spcPct val="115000"/>
              </a:lnSpc>
              <a:buFont typeface="Arial" panose="020B0604020202020204" pitchFamily="34" charset="0"/>
              <a:buChar char="•"/>
            </a:pPr>
            <a:r>
              <a:rPr lang="en-US" sz="2800" dirty="0">
                <a:latin typeface="Century Gothic" panose="020B0502020202020204" pitchFamily="34" charset="0"/>
                <a:ea typeface="Calibri" panose="020F0502020204030204" pitchFamily="34" charset="0"/>
                <a:cs typeface="Times New Roman" panose="02020603050405020304" pitchFamily="18" charset="0"/>
              </a:rPr>
              <a:t>Forms required for reimbursement</a:t>
            </a:r>
          </a:p>
          <a:p>
            <a:pPr marL="457200" indent="-457200">
              <a:lnSpc>
                <a:spcPct val="115000"/>
              </a:lnSpc>
              <a:buFont typeface="Arial" panose="020B0604020202020204" pitchFamily="34" charset="0"/>
              <a:buChar char="•"/>
            </a:pPr>
            <a:endParaRPr lang="en-US" sz="28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3917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a:solidFill>
                  <a:schemeClr val="bg1"/>
                </a:solidFill>
                <a:latin typeface="Century Gothic" panose="020B0502020202020204" pitchFamily="34" charset="0"/>
              </a:rPr>
              <a:t>Allowable Reimbursable Expenses</a:t>
            </a:r>
            <a:endParaRPr lang="en-US" sz="2800" dirty="0">
              <a:solidFill>
                <a:schemeClr val="bg1"/>
              </a:solidFill>
              <a:latin typeface="Century Gothic" panose="020B0502020202020204" pitchFamily="34" charset="0"/>
            </a:endParaRPr>
          </a:p>
        </p:txBody>
      </p:sp>
      <p:sp>
        <p:nvSpPr>
          <p:cNvPr id="4" name="Slide Number Placeholder 3"/>
          <p:cNvSpPr>
            <a:spLocks noGrp="1"/>
          </p:cNvSpPr>
          <p:nvPr>
            <p:ph type="sldNum" sz="quarter" idx="12"/>
          </p:nvPr>
        </p:nvSpPr>
        <p:spPr>
          <a:xfrm>
            <a:off x="8382000" y="6356354"/>
            <a:ext cx="457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113F1B-A2CF-FC45-B7BE-167078FD64DA}" type="slidenum">
              <a:rPr kumimoji="0" lang="en-US" sz="1200" b="0" i="0" u="none" strike="noStrike" kern="1200" cap="none" spc="0" normalizeH="0" baseline="0" noProof="0" smtClean="0">
                <a:ln>
                  <a:noFill/>
                </a:ln>
                <a:solidFill>
                  <a:prstClr val="black">
                    <a:tint val="75000"/>
                  </a:prstClr>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Franklin Gothic Book"/>
              <a:ea typeface="+mn-ea"/>
              <a:cs typeface="+mn-cs"/>
            </a:endParaRPr>
          </a:p>
        </p:txBody>
      </p:sp>
      <p:sp>
        <p:nvSpPr>
          <p:cNvPr id="5" name="TextBox 4"/>
          <p:cNvSpPr txBox="1"/>
          <p:nvPr/>
        </p:nvSpPr>
        <p:spPr>
          <a:xfrm>
            <a:off x="2362200" y="1447801"/>
            <a:ext cx="7543800" cy="42473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TRANSPORTATION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Reimbursement expenses will be based on the method of transportation that is in the best interest of the state, considering both direct expense and the employee's time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Allowable forms of transportation include: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Airline fare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Airport Parking</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Car Rental</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Taxi/Uber/Lyft – Tips are not reimbursable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Tolls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Train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Please note: </a:t>
            </a: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Receipts and itineraries are required to be included in requests for reimbursement.	</a:t>
            </a:r>
          </a:p>
        </p:txBody>
      </p:sp>
    </p:spTree>
    <p:extLst>
      <p:ext uri="{BB962C8B-B14F-4D97-AF65-F5344CB8AC3E}">
        <p14:creationId xmlns:p14="http://schemas.microsoft.com/office/powerpoint/2010/main" val="4119042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Uber/ Lyft </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a:solidFill>
                  <a:prstClr val="black">
                    <a:tint val="75000"/>
                  </a:prstClr>
                </a:solidFill>
                <a:latin typeface="Franklin Gothic Book"/>
              </a:rPr>
              <a:pPr/>
              <a:t>21</a:t>
            </a:fld>
            <a:endParaRPr lang="en-US" dirty="0">
              <a:solidFill>
                <a:prstClr val="black">
                  <a:tint val="75000"/>
                </a:prstClr>
              </a:solidFill>
              <a:latin typeface="Franklin Gothic Book"/>
            </a:endParaRPr>
          </a:p>
        </p:txBody>
      </p:sp>
      <p:pic>
        <p:nvPicPr>
          <p:cNvPr id="6" name="Picture 5">
            <a:extLst>
              <a:ext uri="{FF2B5EF4-FFF2-40B4-BE49-F238E27FC236}">
                <a16:creationId xmlns:a16="http://schemas.microsoft.com/office/drawing/2014/main" id="{8E0AD805-3958-4183-8621-5C46EC42CA2D}"/>
              </a:ext>
            </a:extLst>
          </p:cNvPr>
          <p:cNvPicPr>
            <a:picLocks noChangeAspect="1"/>
          </p:cNvPicPr>
          <p:nvPr/>
        </p:nvPicPr>
        <p:blipFill>
          <a:blip r:embed="rId2"/>
          <a:stretch>
            <a:fillRect/>
          </a:stretch>
        </p:blipFill>
        <p:spPr>
          <a:xfrm>
            <a:off x="3054879" y="1676401"/>
            <a:ext cx="6082243" cy="4128599"/>
          </a:xfrm>
          <a:prstGeom prst="rect">
            <a:avLst/>
          </a:prstGeom>
        </p:spPr>
      </p:pic>
      <p:sp>
        <p:nvSpPr>
          <p:cNvPr id="2" name="TextBox 1">
            <a:extLst>
              <a:ext uri="{FF2B5EF4-FFF2-40B4-BE49-F238E27FC236}">
                <a16:creationId xmlns:a16="http://schemas.microsoft.com/office/drawing/2014/main" id="{E239E895-BB8B-4EB5-999F-23455B8FA360}"/>
              </a:ext>
            </a:extLst>
          </p:cNvPr>
          <p:cNvSpPr txBox="1"/>
          <p:nvPr/>
        </p:nvSpPr>
        <p:spPr>
          <a:xfrm>
            <a:off x="152400" y="1676401"/>
            <a:ext cx="3056542" cy="646331"/>
          </a:xfrm>
          <a:prstGeom prst="rect">
            <a:avLst/>
          </a:prstGeom>
          <a:noFill/>
        </p:spPr>
        <p:txBody>
          <a:bodyPr wrap="none" rtlCol="0">
            <a:spAutoFit/>
          </a:bodyPr>
          <a:lstStyle/>
          <a:p>
            <a:r>
              <a:rPr lang="en-US" dirty="0"/>
              <a:t>Only to from airport to hotel &amp;</a:t>
            </a:r>
          </a:p>
          <a:p>
            <a:r>
              <a:rPr lang="en-US" dirty="0"/>
              <a:t> hotel to conference</a:t>
            </a:r>
          </a:p>
        </p:txBody>
      </p:sp>
    </p:spTree>
    <p:extLst>
      <p:ext uri="{BB962C8B-B14F-4D97-AF65-F5344CB8AC3E}">
        <p14:creationId xmlns:p14="http://schemas.microsoft.com/office/powerpoint/2010/main" val="1861816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Hotel </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a:solidFill>
                  <a:prstClr val="black">
                    <a:tint val="75000"/>
                  </a:prstClr>
                </a:solidFill>
                <a:latin typeface="Franklin Gothic Book"/>
              </a:rPr>
              <a:pPr/>
              <a:t>22</a:t>
            </a:fld>
            <a:endParaRPr lang="en-US" dirty="0">
              <a:solidFill>
                <a:prstClr val="black">
                  <a:tint val="75000"/>
                </a:prstClr>
              </a:solidFill>
              <a:latin typeface="Franklin Gothic Book"/>
            </a:endParaRPr>
          </a:p>
        </p:txBody>
      </p:sp>
      <p:pic>
        <p:nvPicPr>
          <p:cNvPr id="5" name="Picture 4">
            <a:extLst>
              <a:ext uri="{FF2B5EF4-FFF2-40B4-BE49-F238E27FC236}">
                <a16:creationId xmlns:a16="http://schemas.microsoft.com/office/drawing/2014/main" id="{AA3771EF-4ABE-8614-5C49-A4443F52ED4B}"/>
              </a:ext>
            </a:extLst>
          </p:cNvPr>
          <p:cNvPicPr>
            <a:picLocks noChangeAspect="1"/>
          </p:cNvPicPr>
          <p:nvPr/>
        </p:nvPicPr>
        <p:blipFill>
          <a:blip r:embed="rId2"/>
          <a:stretch>
            <a:fillRect/>
          </a:stretch>
        </p:blipFill>
        <p:spPr>
          <a:xfrm>
            <a:off x="1032635" y="1342920"/>
            <a:ext cx="10126729" cy="4172160"/>
          </a:xfrm>
          <a:prstGeom prst="rect">
            <a:avLst/>
          </a:prstGeom>
        </p:spPr>
      </p:pic>
    </p:spTree>
    <p:extLst>
      <p:ext uri="{BB962C8B-B14F-4D97-AF65-F5344CB8AC3E}">
        <p14:creationId xmlns:p14="http://schemas.microsoft.com/office/powerpoint/2010/main" val="3498792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Lodging Reimbursement</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a:solidFill>
                  <a:prstClr val="black">
                    <a:tint val="75000"/>
                  </a:prstClr>
                </a:solidFill>
                <a:latin typeface="Franklin Gothic Book"/>
              </a:rPr>
              <a:pPr/>
              <a:t>23</a:t>
            </a:fld>
            <a:endParaRPr lang="en-US" dirty="0">
              <a:solidFill>
                <a:prstClr val="black">
                  <a:tint val="75000"/>
                </a:prstClr>
              </a:solidFill>
              <a:latin typeface="Franklin Gothic Book"/>
            </a:endParaRPr>
          </a:p>
        </p:txBody>
      </p:sp>
      <p:pic>
        <p:nvPicPr>
          <p:cNvPr id="5" name="Picture 4">
            <a:extLst>
              <a:ext uri="{FF2B5EF4-FFF2-40B4-BE49-F238E27FC236}">
                <a16:creationId xmlns:a16="http://schemas.microsoft.com/office/drawing/2014/main" id="{51282833-EEEA-46C8-8E19-5821DE747B69}"/>
              </a:ext>
            </a:extLst>
          </p:cNvPr>
          <p:cNvPicPr>
            <a:picLocks noChangeAspect="1"/>
          </p:cNvPicPr>
          <p:nvPr/>
        </p:nvPicPr>
        <p:blipFill>
          <a:blip r:embed="rId2"/>
          <a:stretch>
            <a:fillRect/>
          </a:stretch>
        </p:blipFill>
        <p:spPr>
          <a:xfrm>
            <a:off x="2126632" y="990603"/>
            <a:ext cx="6752947" cy="5365751"/>
          </a:xfrm>
          <a:prstGeom prst="rect">
            <a:avLst/>
          </a:prstGeom>
        </p:spPr>
      </p:pic>
    </p:spTree>
    <p:extLst>
      <p:ext uri="{BB962C8B-B14F-4D97-AF65-F5344CB8AC3E}">
        <p14:creationId xmlns:p14="http://schemas.microsoft.com/office/powerpoint/2010/main" val="1320701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Lodging Reimbursement</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smtClean="0"/>
              <a:pPr/>
              <a:t>24</a:t>
            </a:fld>
            <a:endParaRPr lang="en-US" dirty="0"/>
          </a:p>
        </p:txBody>
      </p:sp>
      <p:sp>
        <p:nvSpPr>
          <p:cNvPr id="5" name="TextBox 4"/>
          <p:cNvSpPr txBox="1"/>
          <p:nvPr/>
        </p:nvSpPr>
        <p:spPr>
          <a:xfrm>
            <a:off x="2311400" y="1447800"/>
            <a:ext cx="7543800" cy="4093428"/>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Century Gothic" panose="020B0502020202020204" pitchFamily="34" charset="0"/>
              </a:rPr>
              <a:t>State does not reimburse for third party vendor confirmations/receipts (Priceline.com, Hotels.com, etc.)</a:t>
            </a:r>
          </a:p>
          <a:p>
            <a:endParaRPr lang="en-US" sz="2000" dirty="0">
              <a:latin typeface="Century Gothic" panose="020B0502020202020204" pitchFamily="34" charset="0"/>
            </a:endParaRPr>
          </a:p>
          <a:p>
            <a:pPr marL="342900" indent="-342900">
              <a:buFont typeface="Arial" panose="020B0604020202020204" pitchFamily="34" charset="0"/>
              <a:buChar char="•"/>
            </a:pPr>
            <a:r>
              <a:rPr lang="en-US" sz="2000" dirty="0">
                <a:latin typeface="Century Gothic" panose="020B0502020202020204" pitchFamily="34" charset="0"/>
              </a:rPr>
              <a:t>Itemized receipts are required for all lodging expenses and must be generated by the commercial establishment. </a:t>
            </a:r>
          </a:p>
          <a:p>
            <a:pPr marL="342900" indent="-342900">
              <a:buFont typeface="Arial" panose="020B0604020202020204" pitchFamily="34" charset="0"/>
              <a:buChar char="•"/>
            </a:pPr>
            <a:endParaRPr lang="en-US" sz="2000" dirty="0">
              <a:latin typeface="Century Gothic" panose="020B0502020202020204" pitchFamily="34" charset="0"/>
            </a:endParaRPr>
          </a:p>
          <a:p>
            <a:pPr marL="342900" indent="-342900">
              <a:buFont typeface="Arial" panose="020B0604020202020204" pitchFamily="34" charset="0"/>
              <a:buChar char="•"/>
            </a:pPr>
            <a:r>
              <a:rPr lang="en-US" sz="2000" dirty="0">
                <a:latin typeface="Century Gothic" panose="020B0502020202020204" pitchFamily="34" charset="0"/>
              </a:rPr>
              <a:t>The receipt needs to include:</a:t>
            </a:r>
          </a:p>
          <a:p>
            <a:pPr marL="800100" lvl="1" indent="-342900">
              <a:buFont typeface="Arial" panose="020B0604020202020204" pitchFamily="34" charset="0"/>
              <a:buChar char="•"/>
            </a:pPr>
            <a:r>
              <a:rPr lang="en-US" sz="2000" dirty="0">
                <a:latin typeface="Century Gothic" panose="020B0502020202020204" pitchFamily="34" charset="0"/>
              </a:rPr>
              <a:t>The name and address of the hotel</a:t>
            </a:r>
          </a:p>
          <a:p>
            <a:pPr marL="800100" lvl="1" indent="-342900">
              <a:buFont typeface="Arial" panose="020B0604020202020204" pitchFamily="34" charset="0"/>
              <a:buChar char="•"/>
            </a:pPr>
            <a:r>
              <a:rPr lang="en-US" sz="2000" dirty="0">
                <a:latin typeface="Century Gothic" panose="020B0502020202020204" pitchFamily="34" charset="0"/>
              </a:rPr>
              <a:t>The employee’s check- in date, check-out date</a:t>
            </a:r>
          </a:p>
          <a:p>
            <a:pPr marL="800100" lvl="1" indent="-342900">
              <a:buFont typeface="Arial" panose="020B0604020202020204" pitchFamily="34" charset="0"/>
              <a:buChar char="•"/>
            </a:pPr>
            <a:r>
              <a:rPr lang="en-US" sz="2000" dirty="0">
                <a:latin typeface="Century Gothic" panose="020B0502020202020204" pitchFamily="34" charset="0"/>
              </a:rPr>
              <a:t>An itemization of expenses incurred, and payment made. </a:t>
            </a:r>
            <a:endParaRPr lang="en-US" sz="2000" b="1" dirty="0"/>
          </a:p>
          <a:p>
            <a:r>
              <a:rPr lang="en-US" sz="2000" dirty="0"/>
              <a:t>	</a:t>
            </a:r>
          </a:p>
        </p:txBody>
      </p:sp>
    </p:spTree>
    <p:extLst>
      <p:ext uri="{BB962C8B-B14F-4D97-AF65-F5344CB8AC3E}">
        <p14:creationId xmlns:p14="http://schemas.microsoft.com/office/powerpoint/2010/main" val="3056360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Lodging Reimbursement Rates</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smtClean="0"/>
              <a:pPr/>
              <a:t>25</a:t>
            </a:fld>
            <a:endParaRPr lang="en-US" dirty="0"/>
          </a:p>
        </p:txBody>
      </p:sp>
      <p:pic>
        <p:nvPicPr>
          <p:cNvPr id="7" name="Picture 6">
            <a:extLst>
              <a:ext uri="{FF2B5EF4-FFF2-40B4-BE49-F238E27FC236}">
                <a16:creationId xmlns:a16="http://schemas.microsoft.com/office/drawing/2014/main" id="{20B51986-2E6F-4A64-82FB-C5BA9E2FDEAF}"/>
              </a:ext>
            </a:extLst>
          </p:cNvPr>
          <p:cNvPicPr>
            <a:picLocks noChangeAspect="1"/>
          </p:cNvPicPr>
          <p:nvPr/>
        </p:nvPicPr>
        <p:blipFill>
          <a:blip r:embed="rId2"/>
          <a:stretch>
            <a:fillRect/>
          </a:stretch>
        </p:blipFill>
        <p:spPr>
          <a:xfrm>
            <a:off x="2397287" y="1348710"/>
            <a:ext cx="7127713" cy="4655675"/>
          </a:xfrm>
          <a:prstGeom prst="rect">
            <a:avLst/>
          </a:prstGeom>
        </p:spPr>
      </p:pic>
    </p:spTree>
    <p:extLst>
      <p:ext uri="{BB962C8B-B14F-4D97-AF65-F5344CB8AC3E}">
        <p14:creationId xmlns:p14="http://schemas.microsoft.com/office/powerpoint/2010/main" val="2450306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Registration</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a:solidFill>
                  <a:prstClr val="black">
                    <a:tint val="75000"/>
                  </a:prstClr>
                </a:solidFill>
                <a:latin typeface="Franklin Gothic Book"/>
              </a:rPr>
              <a:pPr/>
              <a:t>26</a:t>
            </a:fld>
            <a:endParaRPr lang="en-US" dirty="0">
              <a:solidFill>
                <a:prstClr val="black">
                  <a:tint val="75000"/>
                </a:prstClr>
              </a:solidFill>
              <a:latin typeface="Franklin Gothic Book"/>
            </a:endParaRPr>
          </a:p>
        </p:txBody>
      </p:sp>
      <p:pic>
        <p:nvPicPr>
          <p:cNvPr id="6" name="Picture 5">
            <a:extLst>
              <a:ext uri="{FF2B5EF4-FFF2-40B4-BE49-F238E27FC236}">
                <a16:creationId xmlns:a16="http://schemas.microsoft.com/office/drawing/2014/main" id="{5EEBA3F6-770B-A301-3375-9B57239FD9CE}"/>
              </a:ext>
            </a:extLst>
          </p:cNvPr>
          <p:cNvPicPr>
            <a:picLocks noChangeAspect="1"/>
          </p:cNvPicPr>
          <p:nvPr/>
        </p:nvPicPr>
        <p:blipFill>
          <a:blip r:embed="rId2"/>
          <a:stretch>
            <a:fillRect/>
          </a:stretch>
        </p:blipFill>
        <p:spPr>
          <a:xfrm>
            <a:off x="855304" y="1190419"/>
            <a:ext cx="10481392" cy="4219781"/>
          </a:xfrm>
          <a:prstGeom prst="rect">
            <a:avLst/>
          </a:prstGeom>
        </p:spPr>
      </p:pic>
    </p:spTree>
    <p:extLst>
      <p:ext uri="{BB962C8B-B14F-4D97-AF65-F5344CB8AC3E}">
        <p14:creationId xmlns:p14="http://schemas.microsoft.com/office/powerpoint/2010/main" val="3173407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Paid Registration </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a:solidFill>
                  <a:prstClr val="black">
                    <a:tint val="75000"/>
                  </a:prstClr>
                </a:solidFill>
                <a:latin typeface="Franklin Gothic Book"/>
              </a:rPr>
              <a:pPr/>
              <a:t>27</a:t>
            </a:fld>
            <a:endParaRPr lang="en-US" dirty="0">
              <a:solidFill>
                <a:prstClr val="black">
                  <a:tint val="75000"/>
                </a:prstClr>
              </a:solidFill>
              <a:latin typeface="Franklin Gothic Book"/>
            </a:endParaRPr>
          </a:p>
        </p:txBody>
      </p:sp>
      <p:pic>
        <p:nvPicPr>
          <p:cNvPr id="11" name="Picture 10">
            <a:extLst>
              <a:ext uri="{FF2B5EF4-FFF2-40B4-BE49-F238E27FC236}">
                <a16:creationId xmlns:a16="http://schemas.microsoft.com/office/drawing/2014/main" id="{F1BF9BE5-6207-4BCF-932E-0A1CB6636EB7}"/>
              </a:ext>
            </a:extLst>
          </p:cNvPr>
          <p:cNvPicPr>
            <a:picLocks noChangeAspect="1"/>
          </p:cNvPicPr>
          <p:nvPr/>
        </p:nvPicPr>
        <p:blipFill>
          <a:blip r:embed="rId2"/>
          <a:stretch>
            <a:fillRect/>
          </a:stretch>
        </p:blipFill>
        <p:spPr>
          <a:xfrm>
            <a:off x="3352801" y="1357197"/>
            <a:ext cx="5234399" cy="4743938"/>
          </a:xfrm>
          <a:prstGeom prst="rect">
            <a:avLst/>
          </a:prstGeom>
        </p:spPr>
      </p:pic>
    </p:spTree>
    <p:extLst>
      <p:ext uri="{BB962C8B-B14F-4D97-AF65-F5344CB8AC3E}">
        <p14:creationId xmlns:p14="http://schemas.microsoft.com/office/powerpoint/2010/main" val="99594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Invoices</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smtClean="0"/>
              <a:pPr/>
              <a:t>28</a:t>
            </a:fld>
            <a:endParaRPr lang="en-US" dirty="0"/>
          </a:p>
        </p:txBody>
      </p:sp>
      <p:pic>
        <p:nvPicPr>
          <p:cNvPr id="9" name="Picture 8">
            <a:extLst>
              <a:ext uri="{FF2B5EF4-FFF2-40B4-BE49-F238E27FC236}">
                <a16:creationId xmlns:a16="http://schemas.microsoft.com/office/drawing/2014/main" id="{7E4519D7-50D4-4EE9-8D72-90EF7BE4B0CC}"/>
              </a:ext>
            </a:extLst>
          </p:cNvPr>
          <p:cNvPicPr>
            <a:picLocks noChangeAspect="1"/>
          </p:cNvPicPr>
          <p:nvPr/>
        </p:nvPicPr>
        <p:blipFill>
          <a:blip r:embed="rId2"/>
          <a:stretch>
            <a:fillRect/>
          </a:stretch>
        </p:blipFill>
        <p:spPr>
          <a:xfrm>
            <a:off x="5729314" y="1479587"/>
            <a:ext cx="3833863" cy="4726227"/>
          </a:xfrm>
          <a:prstGeom prst="rect">
            <a:avLst/>
          </a:prstGeom>
        </p:spPr>
      </p:pic>
      <p:pic>
        <p:nvPicPr>
          <p:cNvPr id="11" name="Picture 10">
            <a:extLst>
              <a:ext uri="{FF2B5EF4-FFF2-40B4-BE49-F238E27FC236}">
                <a16:creationId xmlns:a16="http://schemas.microsoft.com/office/drawing/2014/main" id="{F3B02DDD-CEE8-4338-8B6C-E92279701E60}"/>
              </a:ext>
            </a:extLst>
          </p:cNvPr>
          <p:cNvPicPr>
            <a:picLocks noChangeAspect="1"/>
          </p:cNvPicPr>
          <p:nvPr/>
        </p:nvPicPr>
        <p:blipFill>
          <a:blip r:embed="rId3"/>
          <a:stretch>
            <a:fillRect/>
          </a:stretch>
        </p:blipFill>
        <p:spPr>
          <a:xfrm>
            <a:off x="1447800" y="1504317"/>
            <a:ext cx="3733801" cy="4726228"/>
          </a:xfrm>
          <a:prstGeom prst="rect">
            <a:avLst/>
          </a:prstGeom>
        </p:spPr>
      </p:pic>
      <p:sp>
        <p:nvSpPr>
          <p:cNvPr id="13" name="TextBox 12">
            <a:extLst>
              <a:ext uri="{FF2B5EF4-FFF2-40B4-BE49-F238E27FC236}">
                <a16:creationId xmlns:a16="http://schemas.microsoft.com/office/drawing/2014/main" id="{23F2AE44-3C33-4E94-AEFC-1593083ECF2C}"/>
              </a:ext>
            </a:extLst>
          </p:cNvPr>
          <p:cNvSpPr txBox="1"/>
          <p:nvPr/>
        </p:nvSpPr>
        <p:spPr>
          <a:xfrm flipH="1">
            <a:off x="1786714" y="984064"/>
            <a:ext cx="7156333" cy="523220"/>
          </a:xfrm>
          <a:prstGeom prst="rect">
            <a:avLst/>
          </a:prstGeom>
          <a:noFill/>
        </p:spPr>
        <p:txBody>
          <a:bodyPr wrap="square" rtlCol="0">
            <a:spAutoFit/>
          </a:bodyPr>
          <a:lstStyle/>
          <a:p>
            <a:r>
              <a:rPr lang="en-US" sz="2800" b="1" dirty="0">
                <a:latin typeface="Century Gothic" panose="020B0502020202020204" pitchFamily="34" charset="0"/>
              </a:rPr>
              <a:t>Not Paid Invoice                    Paid Invoice</a:t>
            </a:r>
          </a:p>
        </p:txBody>
      </p:sp>
    </p:spTree>
    <p:extLst>
      <p:ext uri="{BB962C8B-B14F-4D97-AF65-F5344CB8AC3E}">
        <p14:creationId xmlns:p14="http://schemas.microsoft.com/office/powerpoint/2010/main" val="1259745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Certificate of Completion</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a:solidFill>
                  <a:prstClr val="black">
                    <a:tint val="75000"/>
                  </a:prstClr>
                </a:solidFill>
                <a:latin typeface="Franklin Gothic Book"/>
              </a:rPr>
              <a:pPr/>
              <a:t>29</a:t>
            </a:fld>
            <a:endParaRPr lang="en-US" dirty="0">
              <a:solidFill>
                <a:prstClr val="black">
                  <a:tint val="75000"/>
                </a:prstClr>
              </a:solidFill>
              <a:latin typeface="Franklin Gothic Book"/>
            </a:endParaRPr>
          </a:p>
        </p:txBody>
      </p:sp>
      <p:pic>
        <p:nvPicPr>
          <p:cNvPr id="5" name="Picture 4">
            <a:extLst>
              <a:ext uri="{FF2B5EF4-FFF2-40B4-BE49-F238E27FC236}">
                <a16:creationId xmlns:a16="http://schemas.microsoft.com/office/drawing/2014/main" id="{6732F75B-8B00-4F35-AC11-987EB99A2DBD}"/>
              </a:ext>
            </a:extLst>
          </p:cNvPr>
          <p:cNvPicPr>
            <a:picLocks noChangeAspect="1"/>
          </p:cNvPicPr>
          <p:nvPr/>
        </p:nvPicPr>
        <p:blipFill>
          <a:blip r:embed="rId2"/>
          <a:stretch>
            <a:fillRect/>
          </a:stretch>
        </p:blipFill>
        <p:spPr>
          <a:xfrm>
            <a:off x="3276600" y="1371600"/>
            <a:ext cx="6096000" cy="4577666"/>
          </a:xfrm>
          <a:prstGeom prst="rect">
            <a:avLst/>
          </a:prstGeom>
        </p:spPr>
      </p:pic>
    </p:spTree>
    <p:extLst>
      <p:ext uri="{BB962C8B-B14F-4D97-AF65-F5344CB8AC3E}">
        <p14:creationId xmlns:p14="http://schemas.microsoft.com/office/powerpoint/2010/main" val="1346943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Annual Training Allotment (ATA)</a:t>
            </a:r>
          </a:p>
        </p:txBody>
      </p:sp>
      <p:sp>
        <p:nvSpPr>
          <p:cNvPr id="2" name="Slide Number Placeholder 1"/>
          <p:cNvSpPr>
            <a:spLocks noGrp="1"/>
          </p:cNvSpPr>
          <p:nvPr>
            <p:ph type="sldNum" sz="quarter" idx="12"/>
          </p:nvPr>
        </p:nvSpPr>
        <p:spPr>
          <a:xfrm>
            <a:off x="8382000" y="6356354"/>
            <a:ext cx="457200" cy="365125"/>
          </a:xfrm>
        </p:spPr>
        <p:txBody>
          <a:bodyPr/>
          <a:lstStyle/>
          <a:p>
            <a:fld id="{D3113F1B-A2CF-FC45-B7BE-167078FD64DA}" type="slidenum">
              <a:rPr lang="en-US" smtClean="0"/>
              <a:pPr/>
              <a:t>3</a:t>
            </a:fld>
            <a:endParaRPr lang="en-US" dirty="0"/>
          </a:p>
        </p:txBody>
      </p:sp>
      <p:sp>
        <p:nvSpPr>
          <p:cNvPr id="5" name="Rectangle 4"/>
          <p:cNvSpPr/>
          <p:nvPr/>
        </p:nvSpPr>
        <p:spPr>
          <a:xfrm>
            <a:off x="2438400" y="-3479970"/>
            <a:ext cx="8305800" cy="390363"/>
          </a:xfrm>
          <a:prstGeom prst="rect">
            <a:avLst/>
          </a:prstGeom>
        </p:spPr>
        <p:txBody>
          <a:bodyPr wrap="square">
            <a:spAutoFit/>
          </a:bodyPr>
          <a:lstStyle/>
          <a:p>
            <a:pPr marL="457200">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1828800" y="1295401"/>
            <a:ext cx="8534400" cy="4190955"/>
          </a:xfrm>
          <a:prstGeom prst="rect">
            <a:avLst/>
          </a:prstGeom>
          <a:noFill/>
        </p:spPr>
        <p:txBody>
          <a:bodyPr wrap="square" rtlCol="0">
            <a:spAutoFit/>
          </a:bodyPr>
          <a:lstStyle/>
          <a:p>
            <a:pPr algn="l"/>
            <a:endParaRPr lang="en-US" dirty="0">
              <a:solidFill>
                <a:srgbClr val="000000"/>
              </a:solidFill>
              <a:latin typeface="Century Gothic" panose="020B0502020202020204" pitchFamily="34" charset="0"/>
            </a:endParaRPr>
          </a:p>
          <a:p>
            <a:pPr marL="457200" indent="-457200">
              <a:buFont typeface="Arial" panose="020B0604020202020204" pitchFamily="34" charset="0"/>
              <a:buChar char="•"/>
            </a:pPr>
            <a:r>
              <a:rPr lang="en-US" sz="2400" dirty="0">
                <a:latin typeface="Century Gothic" panose="020B0502020202020204" pitchFamily="34" charset="0"/>
                <a:cs typeface="Times New Roman" panose="02020603050405020304" pitchFamily="18" charset="0"/>
              </a:rPr>
              <a:t>Each PSAP and the 9-1-1 County Coordinators may be reimbursed based </a:t>
            </a:r>
            <a:r>
              <a:rPr lang="en-US" sz="2400" dirty="0">
                <a:solidFill>
                  <a:srgbClr val="0070C0"/>
                </a:solidFill>
                <a:latin typeface="Century Gothic" panose="020B0502020202020204" pitchFamily="34" charset="0"/>
                <a:cs typeface="Times New Roman" panose="02020603050405020304" pitchFamily="18" charset="0"/>
              </a:rPr>
              <a:t>on call volume </a:t>
            </a:r>
            <a:r>
              <a:rPr lang="en-US" sz="2400" dirty="0">
                <a:latin typeface="Century Gothic" panose="020B0502020202020204" pitchFamily="34" charset="0"/>
                <a:cs typeface="Times New Roman" panose="02020603050405020304" pitchFamily="18" charset="0"/>
              </a:rPr>
              <a:t>per state fiscal year (July 1 through June 30) for specifically defined 9-1-1 related training that is held within the State of California within that fiscal year . </a:t>
            </a:r>
            <a:r>
              <a:rPr lang="en-US" sz="2400" b="1" u="sng" dirty="0">
                <a:latin typeface="Century Gothic" panose="020B0502020202020204" pitchFamily="34" charset="0"/>
                <a:cs typeface="Times New Roman" panose="02020603050405020304" pitchFamily="18" charset="0"/>
              </a:rPr>
              <a:t>The unspent ATA balance cannot be applied to the next fiscal year. </a:t>
            </a:r>
          </a:p>
          <a:p>
            <a:pPr marL="457200" indent="-457200">
              <a:buFont typeface="Arial" panose="020B0604020202020204" pitchFamily="34" charset="0"/>
              <a:buChar char="•"/>
            </a:pPr>
            <a:endParaRPr lang="en-US" sz="2400" b="1" u="sng" dirty="0">
              <a:latin typeface="Century Gothic" panose="020B0502020202020204" pitchFamily="34" charset="0"/>
              <a:cs typeface="Times New Roman" panose="02020603050405020304" pitchFamily="18" charset="0"/>
            </a:endParaRPr>
          </a:p>
          <a:p>
            <a:pPr marL="171450" indent="-171450">
              <a:lnSpc>
                <a:spcPct val="115000"/>
              </a:lnSpc>
              <a:buFont typeface="Arial" panose="020B0604020202020204" pitchFamily="34" charset="0"/>
              <a:buChar char="•"/>
            </a:pPr>
            <a:r>
              <a:rPr lang="en-US" sz="2400" dirty="0">
                <a:latin typeface="Century Gothic" panose="020B0502020202020204" pitchFamily="34" charset="0"/>
                <a:ea typeface="Calibri" panose="020F0502020204030204" pitchFamily="34" charset="0"/>
                <a:cs typeface="Times New Roman" panose="02020603050405020304" pitchFamily="18" charset="0"/>
              </a:rPr>
              <a:t>After ATA balance is exceeded all subsequent claims will NOT be reimbursed.</a:t>
            </a:r>
          </a:p>
          <a:p>
            <a:pPr>
              <a:lnSpc>
                <a:spcPct val="115000"/>
              </a:lnSpc>
            </a:pPr>
            <a:r>
              <a:rPr lang="en-US" sz="2400" dirty="0">
                <a:latin typeface="Century Gothic" panose="020B0502020202020204" pitchFamily="34" charset="0"/>
                <a:ea typeface="Calibri" panose="020F0502020204030204" pitchFamily="34" charset="0"/>
                <a:cs typeface="Times New Roman" panose="02020603050405020304" pitchFamily="18"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Incidentals </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a:solidFill>
                  <a:prstClr val="black">
                    <a:tint val="75000"/>
                  </a:prstClr>
                </a:solidFill>
                <a:latin typeface="Franklin Gothic Book"/>
              </a:rPr>
              <a:pPr/>
              <a:t>30</a:t>
            </a:fld>
            <a:endParaRPr lang="en-US" dirty="0">
              <a:solidFill>
                <a:prstClr val="black">
                  <a:tint val="75000"/>
                </a:prstClr>
              </a:solidFill>
              <a:latin typeface="Franklin Gothic Book"/>
            </a:endParaRPr>
          </a:p>
        </p:txBody>
      </p:sp>
      <p:sp>
        <p:nvSpPr>
          <p:cNvPr id="7" name="TextBox 6">
            <a:extLst>
              <a:ext uri="{FF2B5EF4-FFF2-40B4-BE49-F238E27FC236}">
                <a16:creationId xmlns:a16="http://schemas.microsoft.com/office/drawing/2014/main" id="{C24817EB-E8F9-4FCB-BC7E-7649E3EC9899}"/>
              </a:ext>
            </a:extLst>
          </p:cNvPr>
          <p:cNvSpPr txBox="1"/>
          <p:nvPr/>
        </p:nvSpPr>
        <p:spPr>
          <a:xfrm>
            <a:off x="2362201" y="5654409"/>
            <a:ext cx="4016741" cy="369332"/>
          </a:xfrm>
          <a:prstGeom prst="rect">
            <a:avLst/>
          </a:prstGeom>
          <a:noFill/>
        </p:spPr>
        <p:txBody>
          <a:bodyPr wrap="none" rtlCol="0">
            <a:spAutoFit/>
          </a:bodyPr>
          <a:lstStyle/>
          <a:p>
            <a:r>
              <a:rPr lang="en-US" dirty="0"/>
              <a:t>Incidentals: $5/day after first 24 hours </a:t>
            </a:r>
          </a:p>
        </p:txBody>
      </p:sp>
      <p:pic>
        <p:nvPicPr>
          <p:cNvPr id="5" name="Picture 4">
            <a:extLst>
              <a:ext uri="{FF2B5EF4-FFF2-40B4-BE49-F238E27FC236}">
                <a16:creationId xmlns:a16="http://schemas.microsoft.com/office/drawing/2014/main" id="{111740D4-4378-45E0-BEB3-4C56B6FC93DF}"/>
              </a:ext>
            </a:extLst>
          </p:cNvPr>
          <p:cNvPicPr>
            <a:picLocks noChangeAspect="1"/>
          </p:cNvPicPr>
          <p:nvPr/>
        </p:nvPicPr>
        <p:blipFill>
          <a:blip r:embed="rId2"/>
          <a:stretch>
            <a:fillRect/>
          </a:stretch>
        </p:blipFill>
        <p:spPr>
          <a:xfrm>
            <a:off x="1219200" y="1143000"/>
            <a:ext cx="10128116" cy="4061796"/>
          </a:xfrm>
          <a:prstGeom prst="rect">
            <a:avLst/>
          </a:prstGeom>
        </p:spPr>
      </p:pic>
    </p:spTree>
    <p:extLst>
      <p:ext uri="{BB962C8B-B14F-4D97-AF65-F5344CB8AC3E}">
        <p14:creationId xmlns:p14="http://schemas.microsoft.com/office/powerpoint/2010/main" val="3559837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Meals </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smtClean="0"/>
              <a:pPr/>
              <a:t>31</a:t>
            </a:fld>
            <a:endParaRPr lang="en-US" dirty="0"/>
          </a:p>
        </p:txBody>
      </p:sp>
      <p:pic>
        <p:nvPicPr>
          <p:cNvPr id="8" name="Picture 7">
            <a:extLst>
              <a:ext uri="{FF2B5EF4-FFF2-40B4-BE49-F238E27FC236}">
                <a16:creationId xmlns:a16="http://schemas.microsoft.com/office/drawing/2014/main" id="{8E464034-1DB6-2779-C802-C06B3AE6685A}"/>
              </a:ext>
            </a:extLst>
          </p:cNvPr>
          <p:cNvPicPr>
            <a:picLocks noChangeAspect="1"/>
          </p:cNvPicPr>
          <p:nvPr/>
        </p:nvPicPr>
        <p:blipFill>
          <a:blip r:embed="rId2"/>
          <a:stretch>
            <a:fillRect/>
          </a:stretch>
        </p:blipFill>
        <p:spPr>
          <a:xfrm>
            <a:off x="993328" y="1196688"/>
            <a:ext cx="10205343" cy="4053092"/>
          </a:xfrm>
          <a:prstGeom prst="rect">
            <a:avLst/>
          </a:prstGeom>
        </p:spPr>
      </p:pic>
    </p:spTree>
    <p:extLst>
      <p:ext uri="{BB962C8B-B14F-4D97-AF65-F5344CB8AC3E}">
        <p14:creationId xmlns:p14="http://schemas.microsoft.com/office/powerpoint/2010/main" val="587360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Calculating Meals </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a:solidFill>
                  <a:prstClr val="black">
                    <a:tint val="75000"/>
                  </a:prstClr>
                </a:solidFill>
                <a:latin typeface="Franklin Gothic Book"/>
              </a:rPr>
              <a:pPr/>
              <a:t>32</a:t>
            </a:fld>
            <a:endParaRPr lang="en-US" dirty="0">
              <a:solidFill>
                <a:prstClr val="black">
                  <a:tint val="75000"/>
                </a:prstClr>
              </a:solidFill>
              <a:latin typeface="Franklin Gothic Book"/>
            </a:endParaRPr>
          </a:p>
        </p:txBody>
      </p:sp>
      <p:sp>
        <p:nvSpPr>
          <p:cNvPr id="2" name="TextBox 1">
            <a:extLst>
              <a:ext uri="{FF2B5EF4-FFF2-40B4-BE49-F238E27FC236}">
                <a16:creationId xmlns:a16="http://schemas.microsoft.com/office/drawing/2014/main" id="{0512ABAC-C4C9-4C68-AE8E-B91C7DA489DB}"/>
              </a:ext>
            </a:extLst>
          </p:cNvPr>
          <p:cNvSpPr txBox="1"/>
          <p:nvPr/>
        </p:nvSpPr>
        <p:spPr>
          <a:xfrm>
            <a:off x="1981200" y="1699737"/>
            <a:ext cx="3200400" cy="1323439"/>
          </a:xfrm>
          <a:prstGeom prst="rect">
            <a:avLst/>
          </a:prstGeom>
          <a:noFill/>
        </p:spPr>
        <p:txBody>
          <a:bodyPr wrap="square" rtlCol="0">
            <a:spAutoFit/>
          </a:bodyPr>
          <a:lstStyle/>
          <a:p>
            <a:r>
              <a:rPr lang="en-US" sz="2000" b="1" dirty="0">
                <a:latin typeface="Century Gothic" panose="020B0502020202020204" pitchFamily="34" charset="0"/>
              </a:rPr>
              <a:t>State does not reimburse meals when they are provided </a:t>
            </a:r>
          </a:p>
          <a:p>
            <a:endParaRPr lang="en-US" sz="2000" dirty="0">
              <a:latin typeface="Century Gothic" panose="020B0502020202020204" pitchFamily="34" charset="0"/>
            </a:endParaRPr>
          </a:p>
        </p:txBody>
      </p:sp>
      <p:sp>
        <p:nvSpPr>
          <p:cNvPr id="5" name="TextBox 4">
            <a:extLst>
              <a:ext uri="{FF2B5EF4-FFF2-40B4-BE49-F238E27FC236}">
                <a16:creationId xmlns:a16="http://schemas.microsoft.com/office/drawing/2014/main" id="{D3A51CDA-85FB-4550-8DE3-9E7109383124}"/>
              </a:ext>
            </a:extLst>
          </p:cNvPr>
          <p:cNvSpPr txBox="1"/>
          <p:nvPr/>
        </p:nvSpPr>
        <p:spPr>
          <a:xfrm>
            <a:off x="5864317" y="1666519"/>
            <a:ext cx="4770858" cy="2523768"/>
          </a:xfrm>
          <a:prstGeom prst="rect">
            <a:avLst/>
          </a:prstGeom>
          <a:noFill/>
        </p:spPr>
        <p:txBody>
          <a:bodyPr wrap="none" rtlCol="0">
            <a:spAutoFit/>
          </a:bodyPr>
          <a:lstStyle/>
          <a:p>
            <a:r>
              <a:rPr lang="en-US" sz="2000" dirty="0">
                <a:latin typeface="Century Gothic" panose="020B0502020202020204" pitchFamily="34" charset="0"/>
              </a:rPr>
              <a:t>Meals Claimed: </a:t>
            </a:r>
          </a:p>
          <a:p>
            <a:r>
              <a:rPr lang="en-US" sz="2000" dirty="0">
                <a:latin typeface="Century Gothic" panose="020B0502020202020204" pitchFamily="34" charset="0"/>
              </a:rPr>
              <a:t>Sunday (Lunch &amp; Dinner): $34 </a:t>
            </a:r>
          </a:p>
          <a:p>
            <a:r>
              <a:rPr lang="en-US" sz="2000" dirty="0">
                <a:latin typeface="Century Gothic" panose="020B0502020202020204" pitchFamily="34" charset="0"/>
              </a:rPr>
              <a:t>Monday (Dinner): $23 </a:t>
            </a:r>
          </a:p>
          <a:p>
            <a:r>
              <a:rPr lang="en-US" sz="2000" dirty="0">
                <a:latin typeface="Century Gothic" panose="020B0502020202020204" pitchFamily="34" charset="0"/>
              </a:rPr>
              <a:t>Tuesday : $0</a:t>
            </a:r>
          </a:p>
          <a:p>
            <a:r>
              <a:rPr lang="en-US" sz="2000" dirty="0">
                <a:latin typeface="Century Gothic" panose="020B0502020202020204" pitchFamily="34" charset="0"/>
              </a:rPr>
              <a:t>Wednesday (Breakfast &amp; Lunch): $18 </a:t>
            </a:r>
          </a:p>
          <a:p>
            <a:endParaRPr lang="en-US" sz="2000" dirty="0">
              <a:latin typeface="Century Gothic" panose="020B0502020202020204" pitchFamily="34" charset="0"/>
            </a:endParaRPr>
          </a:p>
          <a:p>
            <a:r>
              <a:rPr lang="en-US" sz="2000" b="1" dirty="0">
                <a:latin typeface="Century Gothic" panose="020B0502020202020204" pitchFamily="34" charset="0"/>
              </a:rPr>
              <a:t>Total: $75.00 </a:t>
            </a:r>
          </a:p>
          <a:p>
            <a:endParaRPr lang="en-US" dirty="0"/>
          </a:p>
        </p:txBody>
      </p:sp>
      <p:sp>
        <p:nvSpPr>
          <p:cNvPr id="6" name="TextBox 5">
            <a:extLst>
              <a:ext uri="{FF2B5EF4-FFF2-40B4-BE49-F238E27FC236}">
                <a16:creationId xmlns:a16="http://schemas.microsoft.com/office/drawing/2014/main" id="{E0278807-B036-4E07-83CA-B4B631A6A969}"/>
              </a:ext>
            </a:extLst>
          </p:cNvPr>
          <p:cNvSpPr txBox="1"/>
          <p:nvPr/>
        </p:nvSpPr>
        <p:spPr>
          <a:xfrm>
            <a:off x="1828800" y="2977277"/>
            <a:ext cx="3200400" cy="2585323"/>
          </a:xfrm>
          <a:prstGeom prst="rect">
            <a:avLst/>
          </a:prstGeom>
          <a:noFill/>
        </p:spPr>
        <p:txBody>
          <a:bodyPr wrap="square" rtlCol="0">
            <a:spAutoFit/>
          </a:bodyPr>
          <a:lstStyle/>
          <a:p>
            <a:r>
              <a:rPr lang="en-US" dirty="0">
                <a:latin typeface="Century Gothic" panose="020B0502020202020204" pitchFamily="34" charset="0"/>
              </a:rPr>
              <a:t>Meals Provided at Cal NENA: </a:t>
            </a:r>
          </a:p>
          <a:p>
            <a:endParaRPr lang="en-US" dirty="0">
              <a:latin typeface="Century Gothic" panose="020B0502020202020204" pitchFamily="34" charset="0"/>
            </a:endParaRPr>
          </a:p>
          <a:p>
            <a:r>
              <a:rPr lang="en-US" dirty="0">
                <a:latin typeface="Century Gothic" panose="020B0502020202020204" pitchFamily="34" charset="0"/>
              </a:rPr>
              <a:t>Monday March 6</a:t>
            </a:r>
            <a:r>
              <a:rPr lang="en-US" baseline="30000" dirty="0">
                <a:latin typeface="Century Gothic" panose="020B0502020202020204" pitchFamily="34" charset="0"/>
              </a:rPr>
              <a:t>th</a:t>
            </a:r>
            <a:r>
              <a:rPr lang="en-US" dirty="0">
                <a:latin typeface="Century Gothic" panose="020B0502020202020204" pitchFamily="34" charset="0"/>
              </a:rPr>
              <a:t>: Breakfast &amp; Lunch </a:t>
            </a:r>
          </a:p>
          <a:p>
            <a:endParaRPr lang="en-US" dirty="0">
              <a:latin typeface="Century Gothic" panose="020B0502020202020204" pitchFamily="34" charset="0"/>
            </a:endParaRPr>
          </a:p>
          <a:p>
            <a:r>
              <a:rPr lang="en-US" dirty="0">
                <a:latin typeface="Century Gothic" panose="020B0502020202020204" pitchFamily="34" charset="0"/>
              </a:rPr>
              <a:t>Tuesday March 7</a:t>
            </a:r>
            <a:r>
              <a:rPr lang="en-US" baseline="30000" dirty="0">
                <a:latin typeface="Century Gothic" panose="020B0502020202020204" pitchFamily="34" charset="0"/>
              </a:rPr>
              <a:t>th</a:t>
            </a:r>
            <a:r>
              <a:rPr lang="en-US" dirty="0">
                <a:latin typeface="Century Gothic" panose="020B0502020202020204" pitchFamily="34" charset="0"/>
              </a:rPr>
              <a:t>: Breakfast, Lunch &amp; Dinner  </a:t>
            </a:r>
          </a:p>
          <a:p>
            <a:endParaRPr lang="en-US" dirty="0"/>
          </a:p>
        </p:txBody>
      </p:sp>
    </p:spTree>
    <p:extLst>
      <p:ext uri="{BB962C8B-B14F-4D97-AF65-F5344CB8AC3E}">
        <p14:creationId xmlns:p14="http://schemas.microsoft.com/office/powerpoint/2010/main" val="2133597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9656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Meals &amp; Incidentals Expense</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smtClean="0"/>
              <a:pPr/>
              <a:t>33</a:t>
            </a:fld>
            <a:endParaRPr lang="en-US" dirty="0"/>
          </a:p>
        </p:txBody>
      </p:sp>
      <p:sp>
        <p:nvSpPr>
          <p:cNvPr id="8" name="TextBox 7"/>
          <p:cNvSpPr txBox="1"/>
          <p:nvPr/>
        </p:nvSpPr>
        <p:spPr>
          <a:xfrm>
            <a:off x="2209800" y="1772780"/>
            <a:ext cx="8382000" cy="830997"/>
          </a:xfrm>
          <a:prstGeom prst="rect">
            <a:avLst/>
          </a:prstGeom>
          <a:noFill/>
        </p:spPr>
        <p:txBody>
          <a:bodyPr wrap="square" rtlCol="0">
            <a:spAutoFit/>
          </a:bodyPr>
          <a:lstStyle/>
          <a:p>
            <a:endParaRPr lang="en-US" sz="2400" dirty="0">
              <a:latin typeface="Century Gothic" panose="020B0502020202020204" pitchFamily="34" charset="0"/>
            </a:endParaRPr>
          </a:p>
          <a:p>
            <a:endParaRPr lang="en-US" sz="2400" dirty="0">
              <a:latin typeface="Century Gothic" panose="020B0502020202020204" pitchFamily="34" charset="0"/>
            </a:endParaRPr>
          </a:p>
        </p:txBody>
      </p:sp>
      <p:pic>
        <p:nvPicPr>
          <p:cNvPr id="5" name="Picture 4">
            <a:extLst>
              <a:ext uri="{FF2B5EF4-FFF2-40B4-BE49-F238E27FC236}">
                <a16:creationId xmlns:a16="http://schemas.microsoft.com/office/drawing/2014/main" id="{8E2B339C-F82B-44B1-BC9D-D877C76FF1FD}"/>
              </a:ext>
            </a:extLst>
          </p:cNvPr>
          <p:cNvPicPr>
            <a:picLocks noChangeAspect="1"/>
          </p:cNvPicPr>
          <p:nvPr/>
        </p:nvPicPr>
        <p:blipFill rotWithShape="1">
          <a:blip r:embed="rId3"/>
          <a:srcRect/>
          <a:stretch/>
        </p:blipFill>
        <p:spPr>
          <a:xfrm>
            <a:off x="1796473" y="2133600"/>
            <a:ext cx="8761688" cy="2895600"/>
          </a:xfrm>
          <a:prstGeom prst="rect">
            <a:avLst/>
          </a:prstGeom>
        </p:spPr>
      </p:pic>
    </p:spTree>
    <p:extLst>
      <p:ext uri="{BB962C8B-B14F-4D97-AF65-F5344CB8AC3E}">
        <p14:creationId xmlns:p14="http://schemas.microsoft.com/office/powerpoint/2010/main" val="1762870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298718"/>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Meals For Travels Lasting 24hrs</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a:solidFill>
                  <a:prstClr val="black">
                    <a:tint val="75000"/>
                  </a:prstClr>
                </a:solidFill>
                <a:latin typeface="Franklin Gothic Book"/>
              </a:rPr>
              <a:pPr/>
              <a:t>34</a:t>
            </a:fld>
            <a:endParaRPr lang="en-US" dirty="0">
              <a:solidFill>
                <a:prstClr val="black">
                  <a:tint val="75000"/>
                </a:prstClr>
              </a:solidFill>
              <a:latin typeface="Franklin Gothic Book"/>
            </a:endParaRPr>
          </a:p>
        </p:txBody>
      </p:sp>
      <p:sp>
        <p:nvSpPr>
          <p:cNvPr id="8" name="TextBox 7"/>
          <p:cNvSpPr txBox="1"/>
          <p:nvPr/>
        </p:nvSpPr>
        <p:spPr>
          <a:xfrm>
            <a:off x="1752600" y="1877265"/>
            <a:ext cx="8534400" cy="4401205"/>
          </a:xfrm>
          <a:prstGeom prst="rect">
            <a:avLst/>
          </a:prstGeom>
          <a:noFill/>
        </p:spPr>
        <p:txBody>
          <a:bodyPr wrap="square" rtlCol="0">
            <a:spAutoFit/>
          </a:bodyPr>
          <a:lstStyle/>
          <a:p>
            <a:r>
              <a:rPr lang="en-US" sz="2000" dirty="0">
                <a:solidFill>
                  <a:srgbClr val="000000"/>
                </a:solidFill>
                <a:latin typeface="Century Gothic" panose="020B0502020202020204" pitchFamily="34" charset="0"/>
              </a:rPr>
              <a:t>For travel lasting 24 hours or more, employees may claim meals based on the following timeframes:</a:t>
            </a:r>
          </a:p>
          <a:p>
            <a:endParaRPr lang="en-US" sz="2000" dirty="0">
              <a:solidFill>
                <a:srgbClr val="000000"/>
              </a:solidFill>
              <a:latin typeface="Century Gothic" panose="020B0502020202020204" pitchFamily="34" charset="0"/>
            </a:endParaRPr>
          </a:p>
          <a:p>
            <a:pPr>
              <a:buFont typeface="Arial" panose="020B0604020202020204" pitchFamily="34" charset="0"/>
              <a:buChar char="•"/>
            </a:pPr>
            <a:r>
              <a:rPr lang="en-US" sz="2000" b="1" dirty="0">
                <a:solidFill>
                  <a:srgbClr val="000000"/>
                </a:solidFill>
                <a:latin typeface="Century Gothic" panose="020B0502020202020204" pitchFamily="34" charset="0"/>
              </a:rPr>
              <a:t>First day of travel:</a:t>
            </a:r>
          </a:p>
          <a:p>
            <a:pPr marL="742950" lvl="1" indent="-285750">
              <a:buFont typeface="Arial" panose="020B0604020202020204" pitchFamily="34" charset="0"/>
              <a:buChar char="•"/>
            </a:pPr>
            <a:r>
              <a:rPr lang="en-US" sz="2000" dirty="0">
                <a:solidFill>
                  <a:srgbClr val="000000"/>
                </a:solidFill>
                <a:latin typeface="Century Gothic" panose="020B0502020202020204" pitchFamily="34" charset="0"/>
              </a:rPr>
              <a:t>Trip begins at or before 6 am - Breakfast may be claimed</a:t>
            </a:r>
          </a:p>
          <a:p>
            <a:pPr marL="742950" lvl="1" indent="-285750">
              <a:buFont typeface="Arial" panose="020B0604020202020204" pitchFamily="34" charset="0"/>
              <a:buChar char="•"/>
            </a:pPr>
            <a:r>
              <a:rPr lang="en-US" sz="2000" dirty="0">
                <a:solidFill>
                  <a:srgbClr val="000000"/>
                </a:solidFill>
                <a:latin typeface="Century Gothic" panose="020B0502020202020204" pitchFamily="34" charset="0"/>
              </a:rPr>
              <a:t>Trip begins at or before 11 am - Lunch may be claimed</a:t>
            </a:r>
          </a:p>
          <a:p>
            <a:pPr marL="742950" lvl="1" indent="-285750">
              <a:buFont typeface="Arial" panose="020B0604020202020204" pitchFamily="34" charset="0"/>
              <a:buChar char="•"/>
            </a:pPr>
            <a:r>
              <a:rPr lang="en-US" sz="2000" dirty="0">
                <a:solidFill>
                  <a:srgbClr val="000000"/>
                </a:solidFill>
                <a:latin typeface="Century Gothic" panose="020B0502020202020204" pitchFamily="34" charset="0"/>
              </a:rPr>
              <a:t>Trip begins at or before 5 pm - Dinner may be claimed</a:t>
            </a:r>
          </a:p>
          <a:p>
            <a:pPr lvl="1"/>
            <a:endParaRPr lang="en-US" sz="2000" dirty="0">
              <a:solidFill>
                <a:srgbClr val="000000"/>
              </a:solidFill>
              <a:latin typeface="Century Gothic" panose="020B0502020202020204" pitchFamily="34" charset="0"/>
            </a:endParaRPr>
          </a:p>
          <a:p>
            <a:pPr>
              <a:buFont typeface="Arial" panose="020B0604020202020204" pitchFamily="34" charset="0"/>
              <a:buChar char="•"/>
            </a:pPr>
            <a:r>
              <a:rPr lang="en-US" sz="2000" b="1" dirty="0">
                <a:solidFill>
                  <a:srgbClr val="000000"/>
                </a:solidFill>
                <a:latin typeface="Century Gothic" panose="020B0502020202020204" pitchFamily="34" charset="0"/>
              </a:rPr>
              <a:t>Continuing travel after 24 hours:</a:t>
            </a:r>
          </a:p>
          <a:p>
            <a:pPr marL="742950" lvl="1" indent="-285750">
              <a:buFont typeface="Arial" panose="020B0604020202020204" pitchFamily="34" charset="0"/>
              <a:buChar char="•"/>
            </a:pPr>
            <a:r>
              <a:rPr lang="en-US" sz="2000" dirty="0">
                <a:solidFill>
                  <a:srgbClr val="000000"/>
                </a:solidFill>
                <a:latin typeface="Century Gothic" panose="020B0502020202020204" pitchFamily="34" charset="0"/>
              </a:rPr>
              <a:t>Trip ends at or after 8 am - Breakfast may be claimed</a:t>
            </a:r>
          </a:p>
          <a:p>
            <a:pPr marL="742950" lvl="1" indent="-285750">
              <a:buFont typeface="Arial" panose="020B0604020202020204" pitchFamily="34" charset="0"/>
              <a:buChar char="•"/>
            </a:pPr>
            <a:r>
              <a:rPr lang="en-US" sz="2000" dirty="0">
                <a:solidFill>
                  <a:srgbClr val="000000"/>
                </a:solidFill>
                <a:latin typeface="Century Gothic" panose="020B0502020202020204" pitchFamily="34" charset="0"/>
              </a:rPr>
              <a:t>Trip ends at or after 2 pm - Lunch may be claimed</a:t>
            </a:r>
          </a:p>
          <a:p>
            <a:pPr marL="742950" lvl="1" indent="-285750">
              <a:buFont typeface="Arial" panose="020B0604020202020204" pitchFamily="34" charset="0"/>
              <a:buChar char="•"/>
            </a:pPr>
            <a:r>
              <a:rPr lang="en-US" sz="2000" dirty="0">
                <a:solidFill>
                  <a:srgbClr val="000000"/>
                </a:solidFill>
                <a:latin typeface="Century Gothic" panose="020B0502020202020204" pitchFamily="34" charset="0"/>
              </a:rPr>
              <a:t>Trip ends at or after 7 pm - Dinner may be claimed</a:t>
            </a:r>
          </a:p>
          <a:p>
            <a:pPr marL="742950" lvl="1" indent="-285750">
              <a:buFont typeface="Arial" panose="020B0604020202020204" pitchFamily="34" charset="0"/>
              <a:buChar char="•"/>
            </a:pPr>
            <a:endParaRPr lang="en-US" sz="1600" dirty="0">
              <a:solidFill>
                <a:srgbClr val="000000"/>
              </a:solidFill>
              <a:latin typeface="Source Sans Pro" panose="020B0503030403020204" pitchFamily="34" charset="0"/>
            </a:endParaRPr>
          </a:p>
          <a:p>
            <a:endParaRPr lang="en-US" sz="24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606460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298718"/>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Meals During Fractional Day Travel</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smtClean="0"/>
              <a:pPr/>
              <a:t>35</a:t>
            </a:fld>
            <a:endParaRPr lang="en-US" dirty="0"/>
          </a:p>
        </p:txBody>
      </p:sp>
      <p:sp>
        <p:nvSpPr>
          <p:cNvPr id="8" name="TextBox 7"/>
          <p:cNvSpPr txBox="1"/>
          <p:nvPr/>
        </p:nvSpPr>
        <p:spPr>
          <a:xfrm>
            <a:off x="1752600" y="1219200"/>
            <a:ext cx="8534400" cy="5355312"/>
          </a:xfrm>
          <a:prstGeom prst="rect">
            <a:avLst/>
          </a:prstGeom>
          <a:noFill/>
        </p:spPr>
        <p:txBody>
          <a:bodyPr wrap="square" rtlCol="0">
            <a:spAutoFit/>
          </a:bodyPr>
          <a:lstStyle/>
          <a:p>
            <a:pPr lvl="1" algn="l"/>
            <a:endParaRPr lang="en-US" sz="1600" dirty="0">
              <a:solidFill>
                <a:srgbClr val="000000"/>
              </a:solidFill>
              <a:latin typeface="Source Sans Pro" panose="020B0503030403020204" pitchFamily="34" charset="0"/>
            </a:endParaRPr>
          </a:p>
          <a:p>
            <a:pPr algn="l">
              <a:buFont typeface="Arial" panose="020B0604020202020204" pitchFamily="34" charset="0"/>
              <a:buChar char="•"/>
            </a:pPr>
            <a:r>
              <a:rPr lang="en-US" sz="2000" b="1" dirty="0">
                <a:solidFill>
                  <a:srgbClr val="000000"/>
                </a:solidFill>
                <a:latin typeface="Century Gothic" panose="020B0502020202020204" pitchFamily="34" charset="0"/>
              </a:rPr>
              <a:t>Fractional day travel (trips less than 24 hours):</a:t>
            </a:r>
          </a:p>
          <a:p>
            <a:pPr marL="742950" lvl="1" indent="-285750">
              <a:buFont typeface="Arial" panose="020B0604020202020204" pitchFamily="34" charset="0"/>
              <a:buChar char="•"/>
            </a:pPr>
            <a:r>
              <a:rPr lang="en-US" sz="2000" dirty="0">
                <a:solidFill>
                  <a:srgbClr val="000000"/>
                </a:solidFill>
                <a:latin typeface="Century Gothic" panose="020B0502020202020204" pitchFamily="34" charset="0"/>
              </a:rPr>
              <a:t>Trip begins at or before 6 am and ends at or after 9 am - Breakfast may be claimed</a:t>
            </a:r>
          </a:p>
          <a:p>
            <a:pPr marL="742950" lvl="1" indent="-285750">
              <a:buFont typeface="Arial" panose="020B0604020202020204" pitchFamily="34" charset="0"/>
              <a:buChar char="•"/>
            </a:pPr>
            <a:r>
              <a:rPr lang="en-US" sz="2000" dirty="0">
                <a:solidFill>
                  <a:srgbClr val="000000"/>
                </a:solidFill>
                <a:latin typeface="Century Gothic" panose="020B0502020202020204" pitchFamily="34" charset="0"/>
              </a:rPr>
              <a:t>Trip begins at or before 4 pm and ends at or after 7 pm - Dinner may be claimed</a:t>
            </a:r>
          </a:p>
          <a:p>
            <a:pPr marL="742950" lvl="1" indent="-285750">
              <a:buFont typeface="Arial" panose="020B0604020202020204" pitchFamily="34" charset="0"/>
              <a:buChar char="•"/>
            </a:pPr>
            <a:endParaRPr lang="en-US" sz="1600" dirty="0">
              <a:solidFill>
                <a:srgbClr val="000000"/>
              </a:solidFill>
              <a:latin typeface="Source Sans Pro" panose="020B0503030403020204" pitchFamily="34" charset="0"/>
            </a:endParaRPr>
          </a:p>
          <a:p>
            <a:pPr lvl="1" algn="l"/>
            <a:endParaRPr lang="en-US" sz="1600" dirty="0">
              <a:solidFill>
                <a:srgbClr val="000000"/>
              </a:solidFill>
              <a:latin typeface="Source Sans Pro" panose="020B0503030403020204" pitchFamily="34" charset="0"/>
            </a:endParaRPr>
          </a:p>
          <a:p>
            <a:r>
              <a:rPr lang="en-US" sz="1600" b="1" dirty="0">
                <a:highlight>
                  <a:srgbClr val="FFFF00"/>
                </a:highlight>
                <a:latin typeface="Century Gothic" panose="020B0502020202020204" pitchFamily="34" charset="0"/>
              </a:rPr>
              <a:t>Employees may </a:t>
            </a:r>
            <a:r>
              <a:rPr lang="en-US" sz="1600" b="1" i="1" dirty="0">
                <a:highlight>
                  <a:srgbClr val="FFFF00"/>
                </a:highlight>
                <a:latin typeface="Century Gothic" panose="020B0502020202020204" pitchFamily="34" charset="0"/>
              </a:rPr>
              <a:t>not claim lunch or incidentals on one-day trips</a:t>
            </a:r>
            <a:r>
              <a:rPr lang="en-US" sz="1600" b="1" dirty="0">
                <a:highlight>
                  <a:srgbClr val="FFFF00"/>
                </a:highlight>
                <a:latin typeface="Century Gothic" panose="020B0502020202020204" pitchFamily="34" charset="0"/>
              </a:rPr>
              <a:t>. </a:t>
            </a:r>
            <a:r>
              <a:rPr lang="en-US" sz="1600" dirty="0">
                <a:latin typeface="Century Gothic" panose="020B0502020202020204" pitchFamily="34" charset="0"/>
              </a:rPr>
              <a:t>When trips are less than 24 hours and there's no overnight stay, meals claimed are taxable. </a:t>
            </a:r>
          </a:p>
          <a:p>
            <a:endParaRPr lang="en-US" sz="1600" dirty="0">
              <a:latin typeface="Century Gothic" panose="020B0502020202020204" pitchFamily="34" charset="0"/>
            </a:endParaRPr>
          </a:p>
          <a:p>
            <a:r>
              <a:rPr lang="en-US" sz="1600" dirty="0">
                <a:latin typeface="Century Gothic" panose="020B0502020202020204" pitchFamily="34" charset="0"/>
              </a:rPr>
              <a:t>Employees may not claim meals provided by the state, meals included in hotel expenses or conference fees, meals included in transportation costs such as airline tickets, or meals that are otherwise provided. Snacks and continental breakfasts such as rolls, juice, and coffee are not considered to be meals. Tips are not reimbursable. </a:t>
            </a:r>
          </a:p>
          <a:p>
            <a:pPr marL="742950" lvl="1" indent="-285750">
              <a:buFont typeface="Arial" panose="020B0604020202020204" pitchFamily="34" charset="0"/>
              <a:buChar char="•"/>
            </a:pPr>
            <a:endParaRPr lang="en-US" dirty="0">
              <a:solidFill>
                <a:srgbClr val="000000"/>
              </a:solidFill>
              <a:latin typeface="Source Sans Pro" panose="020B0503030403020204" pitchFamily="34" charset="0"/>
            </a:endParaRPr>
          </a:p>
          <a:p>
            <a:endParaRPr lang="en-US" sz="2400" dirty="0">
              <a:latin typeface="Century Gothic" panose="020B0502020202020204" pitchFamily="34" charset="0"/>
            </a:endParaRPr>
          </a:p>
          <a:p>
            <a:endParaRPr lang="en-US" sz="2400" dirty="0">
              <a:latin typeface="Century Gothic" panose="020B0502020202020204" pitchFamily="34" charset="0"/>
            </a:endParaRPr>
          </a:p>
        </p:txBody>
      </p:sp>
    </p:spTree>
    <p:extLst>
      <p:ext uri="{BB962C8B-B14F-4D97-AF65-F5344CB8AC3E}">
        <p14:creationId xmlns:p14="http://schemas.microsoft.com/office/powerpoint/2010/main" val="1653355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Wages </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a:solidFill>
                  <a:prstClr val="black">
                    <a:tint val="75000"/>
                  </a:prstClr>
                </a:solidFill>
                <a:latin typeface="Franklin Gothic Book"/>
              </a:rPr>
              <a:pPr/>
              <a:t>36</a:t>
            </a:fld>
            <a:endParaRPr lang="en-US" dirty="0">
              <a:solidFill>
                <a:prstClr val="black">
                  <a:tint val="75000"/>
                </a:prstClr>
              </a:solidFill>
              <a:latin typeface="Franklin Gothic Book"/>
            </a:endParaRPr>
          </a:p>
        </p:txBody>
      </p:sp>
      <p:sp>
        <p:nvSpPr>
          <p:cNvPr id="10" name="TextBox 9"/>
          <p:cNvSpPr txBox="1"/>
          <p:nvPr/>
        </p:nvSpPr>
        <p:spPr>
          <a:xfrm>
            <a:off x="2124572" y="5715000"/>
            <a:ext cx="7942857" cy="369332"/>
          </a:xfrm>
          <a:prstGeom prst="rect">
            <a:avLst/>
          </a:prstGeom>
          <a:noFill/>
        </p:spPr>
        <p:txBody>
          <a:bodyPr wrap="square" rtlCol="0">
            <a:spAutoFit/>
          </a:bodyPr>
          <a:lstStyle/>
          <a:p>
            <a:endParaRPr lang="en-US" dirty="0">
              <a:solidFill>
                <a:prstClr val="black"/>
              </a:solidFill>
              <a:latin typeface="Franklin Gothic Book"/>
            </a:endParaRPr>
          </a:p>
        </p:txBody>
      </p:sp>
      <p:pic>
        <p:nvPicPr>
          <p:cNvPr id="6" name="Picture 5">
            <a:extLst>
              <a:ext uri="{FF2B5EF4-FFF2-40B4-BE49-F238E27FC236}">
                <a16:creationId xmlns:a16="http://schemas.microsoft.com/office/drawing/2014/main" id="{FB378678-B49D-8492-AB14-740C7090D16E}"/>
              </a:ext>
            </a:extLst>
          </p:cNvPr>
          <p:cNvPicPr>
            <a:picLocks noChangeAspect="1"/>
          </p:cNvPicPr>
          <p:nvPr/>
        </p:nvPicPr>
        <p:blipFill>
          <a:blip r:embed="rId2"/>
          <a:stretch>
            <a:fillRect/>
          </a:stretch>
        </p:blipFill>
        <p:spPr>
          <a:xfrm>
            <a:off x="762000" y="1262625"/>
            <a:ext cx="10252911" cy="4146203"/>
          </a:xfrm>
          <a:prstGeom prst="rect">
            <a:avLst/>
          </a:prstGeom>
        </p:spPr>
      </p:pic>
    </p:spTree>
    <p:extLst>
      <p:ext uri="{BB962C8B-B14F-4D97-AF65-F5344CB8AC3E}">
        <p14:creationId xmlns:p14="http://schemas.microsoft.com/office/powerpoint/2010/main" val="3042166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TDe-290A  Wages </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smtClean="0"/>
              <a:pPr/>
              <a:t>37</a:t>
            </a:fld>
            <a:endParaRPr lang="en-US" dirty="0"/>
          </a:p>
        </p:txBody>
      </p:sp>
      <p:sp>
        <p:nvSpPr>
          <p:cNvPr id="10" name="TextBox 9"/>
          <p:cNvSpPr txBox="1"/>
          <p:nvPr/>
        </p:nvSpPr>
        <p:spPr>
          <a:xfrm>
            <a:off x="2124572" y="5715000"/>
            <a:ext cx="7942857" cy="369332"/>
          </a:xfrm>
          <a:prstGeom prst="rect">
            <a:avLst/>
          </a:prstGeom>
          <a:noFill/>
        </p:spPr>
        <p:txBody>
          <a:bodyPr wrap="square" rtlCol="0">
            <a:spAutoFit/>
          </a:bodyPr>
          <a:lstStyle/>
          <a:p>
            <a:endParaRPr lang="en-US" dirty="0"/>
          </a:p>
        </p:txBody>
      </p:sp>
      <p:sp>
        <p:nvSpPr>
          <p:cNvPr id="2" name="TextBox 1">
            <a:extLst>
              <a:ext uri="{FF2B5EF4-FFF2-40B4-BE49-F238E27FC236}">
                <a16:creationId xmlns:a16="http://schemas.microsoft.com/office/drawing/2014/main" id="{1326E178-B104-498A-B03B-ED72F6F91D06}"/>
              </a:ext>
            </a:extLst>
          </p:cNvPr>
          <p:cNvSpPr txBox="1"/>
          <p:nvPr/>
        </p:nvSpPr>
        <p:spPr>
          <a:xfrm>
            <a:off x="10287000" y="1219200"/>
            <a:ext cx="1707140" cy="646331"/>
          </a:xfrm>
          <a:prstGeom prst="rect">
            <a:avLst/>
          </a:prstGeom>
          <a:noFill/>
        </p:spPr>
        <p:txBody>
          <a:bodyPr wrap="square" rtlCol="0">
            <a:spAutoFit/>
          </a:bodyPr>
          <a:lstStyle/>
          <a:p>
            <a:r>
              <a:rPr lang="en-US" b="1" dirty="0">
                <a:solidFill>
                  <a:srgbClr val="0070C0"/>
                </a:solidFill>
                <a:latin typeface="Century Gothic" panose="020B0502020202020204" pitchFamily="34" charset="0"/>
              </a:rPr>
              <a:t>Hourly Rate + Benefits</a:t>
            </a:r>
          </a:p>
        </p:txBody>
      </p:sp>
      <p:pic>
        <p:nvPicPr>
          <p:cNvPr id="9" name="Picture 8">
            <a:extLst>
              <a:ext uri="{FF2B5EF4-FFF2-40B4-BE49-F238E27FC236}">
                <a16:creationId xmlns:a16="http://schemas.microsoft.com/office/drawing/2014/main" id="{7869C0BA-6D05-B685-F159-CD6F7D8696A5}"/>
              </a:ext>
            </a:extLst>
          </p:cNvPr>
          <p:cNvPicPr>
            <a:picLocks noChangeAspect="1"/>
          </p:cNvPicPr>
          <p:nvPr/>
        </p:nvPicPr>
        <p:blipFill>
          <a:blip r:embed="rId2"/>
          <a:stretch>
            <a:fillRect/>
          </a:stretch>
        </p:blipFill>
        <p:spPr>
          <a:xfrm>
            <a:off x="1219200" y="1112349"/>
            <a:ext cx="8724161" cy="5501005"/>
          </a:xfrm>
          <a:prstGeom prst="rect">
            <a:avLst/>
          </a:prstGeom>
        </p:spPr>
      </p:pic>
    </p:spTree>
    <p:extLst>
      <p:ext uri="{BB962C8B-B14F-4D97-AF65-F5344CB8AC3E}">
        <p14:creationId xmlns:p14="http://schemas.microsoft.com/office/powerpoint/2010/main" val="1154840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TDe-290A Continued </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smtClean="0"/>
              <a:pPr/>
              <a:t>38</a:t>
            </a:fld>
            <a:endParaRPr lang="en-US" dirty="0"/>
          </a:p>
        </p:txBody>
      </p:sp>
      <p:pic>
        <p:nvPicPr>
          <p:cNvPr id="2" name="Picture 1"/>
          <p:cNvPicPr>
            <a:picLocks noChangeAspect="1"/>
          </p:cNvPicPr>
          <p:nvPr/>
        </p:nvPicPr>
        <p:blipFill>
          <a:blip r:embed="rId2"/>
          <a:stretch>
            <a:fillRect/>
          </a:stretch>
        </p:blipFill>
        <p:spPr>
          <a:xfrm>
            <a:off x="2173498" y="1262623"/>
            <a:ext cx="6400800" cy="5263636"/>
          </a:xfrm>
          <a:prstGeom prst="rect">
            <a:avLst/>
          </a:prstGeom>
          <a:ln w="3175">
            <a:solidFill>
              <a:schemeClr val="tx1"/>
            </a:solidFill>
          </a:ln>
        </p:spPr>
      </p:pic>
      <p:sp>
        <p:nvSpPr>
          <p:cNvPr id="5" name="TextBox 4">
            <a:extLst>
              <a:ext uri="{FF2B5EF4-FFF2-40B4-BE49-F238E27FC236}">
                <a16:creationId xmlns:a16="http://schemas.microsoft.com/office/drawing/2014/main" id="{1C29BBB8-F376-476D-A157-366A53E362FB}"/>
              </a:ext>
            </a:extLst>
          </p:cNvPr>
          <p:cNvSpPr txBox="1"/>
          <p:nvPr/>
        </p:nvSpPr>
        <p:spPr>
          <a:xfrm>
            <a:off x="2286000" y="1938998"/>
            <a:ext cx="2971800" cy="276999"/>
          </a:xfrm>
          <a:prstGeom prst="rect">
            <a:avLst/>
          </a:prstGeom>
          <a:noFill/>
        </p:spPr>
        <p:txBody>
          <a:bodyPr wrap="square" rtlCol="0">
            <a:spAutoFit/>
          </a:bodyPr>
          <a:lstStyle/>
          <a:p>
            <a:r>
              <a:rPr lang="en-US" sz="1200" dirty="0">
                <a:latin typeface="Century Gothic" panose="020B0502020202020204" pitchFamily="34" charset="0"/>
              </a:rPr>
              <a:t>3/5     8            Cal NENA Conference </a:t>
            </a:r>
          </a:p>
        </p:txBody>
      </p:sp>
      <p:sp>
        <p:nvSpPr>
          <p:cNvPr id="7" name="TextBox 6">
            <a:extLst>
              <a:ext uri="{FF2B5EF4-FFF2-40B4-BE49-F238E27FC236}">
                <a16:creationId xmlns:a16="http://schemas.microsoft.com/office/drawing/2014/main" id="{400BECE4-D73B-4B37-9F41-CBA8E515586D}"/>
              </a:ext>
            </a:extLst>
          </p:cNvPr>
          <p:cNvSpPr txBox="1"/>
          <p:nvPr/>
        </p:nvSpPr>
        <p:spPr>
          <a:xfrm>
            <a:off x="2295741" y="2215997"/>
            <a:ext cx="2964273" cy="276999"/>
          </a:xfrm>
          <a:prstGeom prst="rect">
            <a:avLst/>
          </a:prstGeom>
          <a:noFill/>
        </p:spPr>
        <p:txBody>
          <a:bodyPr wrap="none" rtlCol="0">
            <a:spAutoFit/>
          </a:bodyPr>
          <a:lstStyle/>
          <a:p>
            <a:r>
              <a:rPr lang="en-US" sz="1200" dirty="0">
                <a:latin typeface="Century Gothic" panose="020B0502020202020204" pitchFamily="34" charset="0"/>
              </a:rPr>
              <a:t>3/6     8            Cal NENA Conference </a:t>
            </a:r>
          </a:p>
        </p:txBody>
      </p:sp>
      <p:sp>
        <p:nvSpPr>
          <p:cNvPr id="8" name="TextBox 7">
            <a:extLst>
              <a:ext uri="{FF2B5EF4-FFF2-40B4-BE49-F238E27FC236}">
                <a16:creationId xmlns:a16="http://schemas.microsoft.com/office/drawing/2014/main" id="{9F8346D6-415F-4CE6-9E1B-383795F6C06A}"/>
              </a:ext>
            </a:extLst>
          </p:cNvPr>
          <p:cNvSpPr txBox="1"/>
          <p:nvPr/>
        </p:nvSpPr>
        <p:spPr>
          <a:xfrm>
            <a:off x="2295741" y="2498858"/>
            <a:ext cx="2964273" cy="276999"/>
          </a:xfrm>
          <a:prstGeom prst="rect">
            <a:avLst/>
          </a:prstGeom>
          <a:noFill/>
        </p:spPr>
        <p:txBody>
          <a:bodyPr wrap="none" rtlCol="0">
            <a:spAutoFit/>
          </a:bodyPr>
          <a:lstStyle/>
          <a:p>
            <a:r>
              <a:rPr lang="en-US" sz="1200" dirty="0">
                <a:latin typeface="Century Gothic" panose="020B0502020202020204" pitchFamily="34" charset="0"/>
              </a:rPr>
              <a:t>3/7     8            Cal NENA Conference </a:t>
            </a:r>
          </a:p>
        </p:txBody>
      </p:sp>
      <p:sp>
        <p:nvSpPr>
          <p:cNvPr id="9" name="TextBox 8">
            <a:extLst>
              <a:ext uri="{FF2B5EF4-FFF2-40B4-BE49-F238E27FC236}">
                <a16:creationId xmlns:a16="http://schemas.microsoft.com/office/drawing/2014/main" id="{7DC3028A-EDE7-4E41-A424-60AC34EEE0A5}"/>
              </a:ext>
            </a:extLst>
          </p:cNvPr>
          <p:cNvSpPr txBox="1"/>
          <p:nvPr/>
        </p:nvSpPr>
        <p:spPr>
          <a:xfrm>
            <a:off x="2218007" y="2775857"/>
            <a:ext cx="3094117" cy="276999"/>
          </a:xfrm>
          <a:prstGeom prst="rect">
            <a:avLst/>
          </a:prstGeom>
          <a:noFill/>
        </p:spPr>
        <p:txBody>
          <a:bodyPr wrap="none" rtlCol="0">
            <a:spAutoFit/>
          </a:bodyPr>
          <a:lstStyle/>
          <a:p>
            <a:r>
              <a:rPr lang="en-US" sz="1200" dirty="0">
                <a:latin typeface="Century Gothic" panose="020B0502020202020204" pitchFamily="34" charset="0"/>
              </a:rPr>
              <a:t>  3/8     8           Cal NENA Conference </a:t>
            </a:r>
          </a:p>
        </p:txBody>
      </p:sp>
      <p:sp>
        <p:nvSpPr>
          <p:cNvPr id="10" name="TextBox 9">
            <a:extLst>
              <a:ext uri="{FF2B5EF4-FFF2-40B4-BE49-F238E27FC236}">
                <a16:creationId xmlns:a16="http://schemas.microsoft.com/office/drawing/2014/main" id="{96404BDF-DCD0-4ECA-9DAC-BC6EDF5789F5}"/>
              </a:ext>
            </a:extLst>
          </p:cNvPr>
          <p:cNvSpPr txBox="1"/>
          <p:nvPr/>
        </p:nvSpPr>
        <p:spPr>
          <a:xfrm>
            <a:off x="8522189" y="2111298"/>
            <a:ext cx="2118849" cy="3570208"/>
          </a:xfrm>
          <a:prstGeom prst="rect">
            <a:avLst/>
          </a:prstGeom>
          <a:noFill/>
        </p:spPr>
        <p:txBody>
          <a:bodyPr wrap="square" rtlCol="0">
            <a:spAutoFit/>
          </a:bodyPr>
          <a:lstStyle/>
          <a:p>
            <a:pPr marL="171450" indent="-171450">
              <a:buFont typeface="Arial" panose="020B0604020202020204" pitchFamily="34" charset="0"/>
              <a:buChar char="•"/>
            </a:pPr>
            <a:r>
              <a:rPr lang="en-US" sz="1600" dirty="0">
                <a:latin typeface="Century Gothic" panose="020B0502020202020204" pitchFamily="34" charset="0"/>
              </a:rPr>
              <a:t>Wages of event participation, not to exceed 8 hours per day, </a:t>
            </a:r>
            <a:r>
              <a:rPr lang="en-US" sz="1600" b="1" u="sng" dirty="0">
                <a:latin typeface="Century Gothic" panose="020B0502020202020204" pitchFamily="34" charset="0"/>
              </a:rPr>
              <a:t>no overtime</a:t>
            </a:r>
          </a:p>
          <a:p>
            <a:pPr marL="628650" lvl="1" indent="-171450">
              <a:buFont typeface="Arial" panose="020B0604020202020204" pitchFamily="34" charset="0"/>
              <a:buChar char="•"/>
            </a:pPr>
            <a:r>
              <a:rPr lang="en-US" sz="1600" dirty="0">
                <a:latin typeface="Century Gothic" panose="020B0502020202020204" pitchFamily="34" charset="0"/>
              </a:rPr>
              <a:t>Agency may pay overtime, however, this is not reimbursable using ATA funds.</a:t>
            </a:r>
          </a:p>
          <a:p>
            <a:endParaRPr lang="en-US" dirty="0"/>
          </a:p>
        </p:txBody>
      </p:sp>
    </p:spTree>
    <p:extLst>
      <p:ext uri="{BB962C8B-B14F-4D97-AF65-F5344CB8AC3E}">
        <p14:creationId xmlns:p14="http://schemas.microsoft.com/office/powerpoint/2010/main" val="558826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Parking </a:t>
            </a:r>
          </a:p>
        </p:txBody>
      </p:sp>
      <p:sp>
        <p:nvSpPr>
          <p:cNvPr id="4" name="Slide Number Placeholder 3"/>
          <p:cNvSpPr>
            <a:spLocks noGrp="1"/>
          </p:cNvSpPr>
          <p:nvPr>
            <p:ph type="sldNum" sz="quarter" idx="12"/>
          </p:nvPr>
        </p:nvSpPr>
        <p:spPr>
          <a:xfrm>
            <a:off x="8382000" y="6356354"/>
            <a:ext cx="457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113F1B-A2CF-FC45-B7BE-167078FD64DA}" type="slidenum">
              <a:rPr kumimoji="0" lang="en-US" sz="1200" b="0" i="0" u="none" strike="noStrike" kern="1200" cap="none" spc="0" normalizeH="0" baseline="0" noProof="0">
                <a:ln>
                  <a:noFill/>
                </a:ln>
                <a:solidFill>
                  <a:prstClr val="black">
                    <a:tint val="75000"/>
                  </a:prstClr>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Franklin Gothic Book"/>
              <a:ea typeface="+mn-ea"/>
              <a:cs typeface="+mn-cs"/>
            </a:endParaRPr>
          </a:p>
        </p:txBody>
      </p:sp>
      <p:sp>
        <p:nvSpPr>
          <p:cNvPr id="10" name="TextBox 9"/>
          <p:cNvSpPr txBox="1"/>
          <p:nvPr/>
        </p:nvSpPr>
        <p:spPr>
          <a:xfrm>
            <a:off x="2124572" y="5715000"/>
            <a:ext cx="794285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pic>
        <p:nvPicPr>
          <p:cNvPr id="6" name="Picture 5">
            <a:extLst>
              <a:ext uri="{FF2B5EF4-FFF2-40B4-BE49-F238E27FC236}">
                <a16:creationId xmlns:a16="http://schemas.microsoft.com/office/drawing/2014/main" id="{E400B0C0-C1D6-7555-FB85-8D27703A68FE}"/>
              </a:ext>
            </a:extLst>
          </p:cNvPr>
          <p:cNvPicPr>
            <a:picLocks noChangeAspect="1"/>
          </p:cNvPicPr>
          <p:nvPr/>
        </p:nvPicPr>
        <p:blipFill>
          <a:blip r:embed="rId2"/>
          <a:stretch>
            <a:fillRect/>
          </a:stretch>
        </p:blipFill>
        <p:spPr>
          <a:xfrm>
            <a:off x="870557" y="1035413"/>
            <a:ext cx="10450885" cy="4180353"/>
          </a:xfrm>
          <a:prstGeom prst="rect">
            <a:avLst/>
          </a:prstGeom>
        </p:spPr>
      </p:pic>
    </p:spTree>
    <p:extLst>
      <p:ext uri="{BB962C8B-B14F-4D97-AF65-F5344CB8AC3E}">
        <p14:creationId xmlns:p14="http://schemas.microsoft.com/office/powerpoint/2010/main" val="1180810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Annual Training Allotment (ATA)</a:t>
            </a:r>
          </a:p>
        </p:txBody>
      </p:sp>
      <p:sp>
        <p:nvSpPr>
          <p:cNvPr id="2" name="Slide Number Placeholder 1"/>
          <p:cNvSpPr>
            <a:spLocks noGrp="1"/>
          </p:cNvSpPr>
          <p:nvPr>
            <p:ph type="sldNum" sz="quarter" idx="12"/>
          </p:nvPr>
        </p:nvSpPr>
        <p:spPr>
          <a:xfrm>
            <a:off x="8382000" y="6356354"/>
            <a:ext cx="457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113F1B-A2CF-FC45-B7BE-167078FD64DA}" type="slidenum">
              <a:rPr kumimoji="0" lang="en-US" sz="1200" b="0" i="0" u="none" strike="noStrike" kern="1200" cap="none" spc="0" normalizeH="0" baseline="0" noProof="0" smtClean="0">
                <a:ln>
                  <a:noFill/>
                </a:ln>
                <a:solidFill>
                  <a:prstClr val="black">
                    <a:tint val="75000"/>
                  </a:prstClr>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Franklin Gothic Book"/>
              <a:ea typeface="+mn-ea"/>
              <a:cs typeface="+mn-cs"/>
            </a:endParaRPr>
          </a:p>
        </p:txBody>
      </p:sp>
      <p:sp>
        <p:nvSpPr>
          <p:cNvPr id="5" name="Rectangle 4"/>
          <p:cNvSpPr/>
          <p:nvPr/>
        </p:nvSpPr>
        <p:spPr>
          <a:xfrm>
            <a:off x="2438400" y="-3479970"/>
            <a:ext cx="8305800" cy="390363"/>
          </a:xfrm>
          <a:prstGeom prst="rect">
            <a:avLst/>
          </a:prstGeom>
        </p:spPr>
        <p:txBody>
          <a:bodyPr wrap="square">
            <a:spAutoFit/>
          </a:bodyPr>
          <a:lstStyle/>
          <a:p>
            <a:pPr marL="457200" marR="0" lvl="0" indent="0" algn="l" defTabSz="4572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1828800" y="1295401"/>
            <a:ext cx="8534400" cy="461665"/>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p:txBody>
      </p:sp>
      <p:pic>
        <p:nvPicPr>
          <p:cNvPr id="6" name="Picture 5">
            <a:extLst>
              <a:ext uri="{FF2B5EF4-FFF2-40B4-BE49-F238E27FC236}">
                <a16:creationId xmlns:a16="http://schemas.microsoft.com/office/drawing/2014/main" id="{A23BBA64-D61F-8688-7EA7-B1A877E21317}"/>
              </a:ext>
            </a:extLst>
          </p:cNvPr>
          <p:cNvPicPr>
            <a:picLocks noChangeAspect="1"/>
          </p:cNvPicPr>
          <p:nvPr/>
        </p:nvPicPr>
        <p:blipFill>
          <a:blip r:embed="rId3"/>
          <a:stretch>
            <a:fillRect/>
          </a:stretch>
        </p:blipFill>
        <p:spPr>
          <a:xfrm>
            <a:off x="1447674" y="1845826"/>
            <a:ext cx="8929594" cy="3009977"/>
          </a:xfrm>
          <a:prstGeom prst="rect">
            <a:avLst/>
          </a:prstGeom>
        </p:spPr>
      </p:pic>
    </p:spTree>
    <p:extLst>
      <p:ext uri="{BB962C8B-B14F-4D97-AF65-F5344CB8AC3E}">
        <p14:creationId xmlns:p14="http://schemas.microsoft.com/office/powerpoint/2010/main" val="3607223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Hotel Parking   </a:t>
            </a:r>
          </a:p>
        </p:txBody>
      </p:sp>
      <p:sp>
        <p:nvSpPr>
          <p:cNvPr id="4" name="Slide Number Placeholder 3"/>
          <p:cNvSpPr>
            <a:spLocks noGrp="1"/>
          </p:cNvSpPr>
          <p:nvPr>
            <p:ph type="sldNum" sz="quarter" idx="12"/>
          </p:nvPr>
        </p:nvSpPr>
        <p:spPr>
          <a:xfrm>
            <a:off x="8382000" y="6356354"/>
            <a:ext cx="457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113F1B-A2CF-FC45-B7BE-167078FD64DA}" type="slidenum">
              <a:rPr kumimoji="0" lang="en-US" sz="1200" b="0" i="0" u="none" strike="noStrike" kern="1200" cap="none" spc="0" normalizeH="0" baseline="0" noProof="0">
                <a:ln>
                  <a:noFill/>
                </a:ln>
                <a:solidFill>
                  <a:prstClr val="black">
                    <a:tint val="75000"/>
                  </a:prstClr>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Franklin Gothic Book"/>
              <a:ea typeface="+mn-ea"/>
              <a:cs typeface="+mn-cs"/>
            </a:endParaRPr>
          </a:p>
        </p:txBody>
      </p:sp>
      <p:sp>
        <p:nvSpPr>
          <p:cNvPr id="10" name="TextBox 9"/>
          <p:cNvSpPr txBox="1"/>
          <p:nvPr/>
        </p:nvSpPr>
        <p:spPr>
          <a:xfrm>
            <a:off x="2124572" y="5715000"/>
            <a:ext cx="794285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pic>
        <p:nvPicPr>
          <p:cNvPr id="5" name="Picture 4">
            <a:extLst>
              <a:ext uri="{FF2B5EF4-FFF2-40B4-BE49-F238E27FC236}">
                <a16:creationId xmlns:a16="http://schemas.microsoft.com/office/drawing/2014/main" id="{2DAFE1D2-3D99-4438-9420-000937C3F1AA}"/>
              </a:ext>
            </a:extLst>
          </p:cNvPr>
          <p:cNvPicPr>
            <a:picLocks noChangeAspect="1"/>
          </p:cNvPicPr>
          <p:nvPr/>
        </p:nvPicPr>
        <p:blipFill>
          <a:blip r:embed="rId2"/>
          <a:stretch>
            <a:fillRect/>
          </a:stretch>
        </p:blipFill>
        <p:spPr>
          <a:xfrm>
            <a:off x="1666257" y="1409418"/>
            <a:ext cx="8859486" cy="4039164"/>
          </a:xfrm>
          <a:prstGeom prst="rect">
            <a:avLst/>
          </a:prstGeom>
        </p:spPr>
      </p:pic>
    </p:spTree>
    <p:extLst>
      <p:ext uri="{BB962C8B-B14F-4D97-AF65-F5344CB8AC3E}">
        <p14:creationId xmlns:p14="http://schemas.microsoft.com/office/powerpoint/2010/main" val="4027497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Parking </a:t>
            </a:r>
          </a:p>
        </p:txBody>
      </p:sp>
      <p:sp>
        <p:nvSpPr>
          <p:cNvPr id="4" name="Slide Number Placeholder 3"/>
          <p:cNvSpPr>
            <a:spLocks noGrp="1"/>
          </p:cNvSpPr>
          <p:nvPr>
            <p:ph type="sldNum" sz="quarter" idx="12"/>
          </p:nvPr>
        </p:nvSpPr>
        <p:spPr>
          <a:xfrm>
            <a:off x="8382000" y="6356354"/>
            <a:ext cx="457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113F1B-A2CF-FC45-B7BE-167078FD64DA}" type="slidenum">
              <a:rPr kumimoji="0" lang="en-US" sz="1200" b="0" i="0" u="none" strike="noStrike" kern="1200" cap="none" spc="0" normalizeH="0" baseline="0" noProof="0">
                <a:ln>
                  <a:noFill/>
                </a:ln>
                <a:solidFill>
                  <a:prstClr val="black">
                    <a:tint val="75000"/>
                  </a:prstClr>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Franklin Gothic Book"/>
              <a:ea typeface="+mn-ea"/>
              <a:cs typeface="+mn-cs"/>
            </a:endParaRPr>
          </a:p>
        </p:txBody>
      </p:sp>
      <p:sp>
        <p:nvSpPr>
          <p:cNvPr id="10" name="TextBox 9"/>
          <p:cNvSpPr txBox="1"/>
          <p:nvPr/>
        </p:nvSpPr>
        <p:spPr>
          <a:xfrm>
            <a:off x="2124572" y="5715000"/>
            <a:ext cx="794285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pic>
        <p:nvPicPr>
          <p:cNvPr id="5" name="Picture 4">
            <a:extLst>
              <a:ext uri="{FF2B5EF4-FFF2-40B4-BE49-F238E27FC236}">
                <a16:creationId xmlns:a16="http://schemas.microsoft.com/office/drawing/2014/main" id="{D82E4191-6317-EDB5-07C9-0796BB254E15}"/>
              </a:ext>
            </a:extLst>
          </p:cNvPr>
          <p:cNvPicPr>
            <a:picLocks noChangeAspect="1"/>
          </p:cNvPicPr>
          <p:nvPr/>
        </p:nvPicPr>
        <p:blipFill>
          <a:blip r:embed="rId2"/>
          <a:stretch>
            <a:fillRect/>
          </a:stretch>
        </p:blipFill>
        <p:spPr>
          <a:xfrm>
            <a:off x="152400" y="993557"/>
            <a:ext cx="11602226" cy="4604775"/>
          </a:xfrm>
          <a:prstGeom prst="rect">
            <a:avLst/>
          </a:prstGeom>
        </p:spPr>
      </p:pic>
    </p:spTree>
    <p:extLst>
      <p:ext uri="{BB962C8B-B14F-4D97-AF65-F5344CB8AC3E}">
        <p14:creationId xmlns:p14="http://schemas.microsoft.com/office/powerpoint/2010/main" val="1382979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Airport Parking Receipt </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a:solidFill>
                  <a:prstClr val="black">
                    <a:tint val="75000"/>
                  </a:prstClr>
                </a:solidFill>
                <a:latin typeface="Franklin Gothic Book"/>
              </a:rPr>
              <a:pPr/>
              <a:t>42</a:t>
            </a:fld>
            <a:endParaRPr lang="en-US" dirty="0">
              <a:solidFill>
                <a:prstClr val="black">
                  <a:tint val="75000"/>
                </a:prstClr>
              </a:solidFill>
              <a:latin typeface="Franklin Gothic Book"/>
            </a:endParaRPr>
          </a:p>
        </p:txBody>
      </p:sp>
      <p:sp>
        <p:nvSpPr>
          <p:cNvPr id="10" name="TextBox 9"/>
          <p:cNvSpPr txBox="1"/>
          <p:nvPr/>
        </p:nvSpPr>
        <p:spPr>
          <a:xfrm>
            <a:off x="2124572" y="5715000"/>
            <a:ext cx="7942857" cy="369332"/>
          </a:xfrm>
          <a:prstGeom prst="rect">
            <a:avLst/>
          </a:prstGeom>
          <a:noFill/>
        </p:spPr>
        <p:txBody>
          <a:bodyPr wrap="square" rtlCol="0">
            <a:spAutoFit/>
          </a:bodyPr>
          <a:lstStyle/>
          <a:p>
            <a:endParaRPr lang="en-US" dirty="0">
              <a:solidFill>
                <a:prstClr val="black"/>
              </a:solidFill>
              <a:latin typeface="Franklin Gothic Book"/>
            </a:endParaRPr>
          </a:p>
        </p:txBody>
      </p:sp>
      <p:pic>
        <p:nvPicPr>
          <p:cNvPr id="6" name="Picture 5">
            <a:extLst>
              <a:ext uri="{FF2B5EF4-FFF2-40B4-BE49-F238E27FC236}">
                <a16:creationId xmlns:a16="http://schemas.microsoft.com/office/drawing/2014/main" id="{D12A4334-1DE4-4A23-99F7-E08F13252DA9}"/>
              </a:ext>
            </a:extLst>
          </p:cNvPr>
          <p:cNvPicPr>
            <a:picLocks noChangeAspect="1"/>
          </p:cNvPicPr>
          <p:nvPr/>
        </p:nvPicPr>
        <p:blipFill>
          <a:blip r:embed="rId2"/>
          <a:stretch>
            <a:fillRect/>
          </a:stretch>
        </p:blipFill>
        <p:spPr>
          <a:xfrm>
            <a:off x="3700675" y="1307785"/>
            <a:ext cx="3510396" cy="5321611"/>
          </a:xfrm>
          <a:prstGeom prst="rect">
            <a:avLst/>
          </a:prstGeom>
        </p:spPr>
      </p:pic>
      <p:sp>
        <p:nvSpPr>
          <p:cNvPr id="7" name="TextBox 6">
            <a:extLst>
              <a:ext uri="{FF2B5EF4-FFF2-40B4-BE49-F238E27FC236}">
                <a16:creationId xmlns:a16="http://schemas.microsoft.com/office/drawing/2014/main" id="{F3C30B8A-747D-41CA-A15A-C7B4872F19F1}"/>
              </a:ext>
            </a:extLst>
          </p:cNvPr>
          <p:cNvSpPr txBox="1"/>
          <p:nvPr/>
        </p:nvSpPr>
        <p:spPr>
          <a:xfrm>
            <a:off x="7848601" y="2133601"/>
            <a:ext cx="2108269" cy="1200329"/>
          </a:xfrm>
          <a:prstGeom prst="rect">
            <a:avLst/>
          </a:prstGeom>
          <a:noFill/>
        </p:spPr>
        <p:txBody>
          <a:bodyPr wrap="none" rtlCol="0">
            <a:spAutoFit/>
          </a:bodyPr>
          <a:lstStyle/>
          <a:p>
            <a:r>
              <a:rPr lang="en-US" dirty="0">
                <a:solidFill>
                  <a:srgbClr val="0070C0"/>
                </a:solidFill>
                <a:latin typeface="Century Gothic" panose="020B0502020202020204" pitchFamily="34" charset="0"/>
              </a:rPr>
              <a:t>Self Parking only</a:t>
            </a:r>
          </a:p>
          <a:p>
            <a:endParaRPr lang="en-US" dirty="0">
              <a:solidFill>
                <a:srgbClr val="0070C0"/>
              </a:solidFill>
              <a:latin typeface="Century Gothic" panose="020B0502020202020204" pitchFamily="34" charset="0"/>
            </a:endParaRPr>
          </a:p>
          <a:p>
            <a:r>
              <a:rPr lang="en-US" dirty="0">
                <a:solidFill>
                  <a:srgbClr val="0070C0"/>
                </a:solidFill>
                <a:latin typeface="Century Gothic" panose="020B0502020202020204" pitchFamily="34" charset="0"/>
              </a:rPr>
              <a:t>No valet parking </a:t>
            </a:r>
          </a:p>
          <a:p>
            <a:endParaRPr lang="en-US" dirty="0"/>
          </a:p>
        </p:txBody>
      </p:sp>
    </p:spTree>
    <p:extLst>
      <p:ext uri="{BB962C8B-B14F-4D97-AF65-F5344CB8AC3E}">
        <p14:creationId xmlns:p14="http://schemas.microsoft.com/office/powerpoint/2010/main" val="1991440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Total  </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a:solidFill>
                  <a:prstClr val="black">
                    <a:tint val="75000"/>
                  </a:prstClr>
                </a:solidFill>
                <a:latin typeface="Franklin Gothic Book"/>
              </a:rPr>
              <a:pPr/>
              <a:t>43</a:t>
            </a:fld>
            <a:endParaRPr lang="en-US" dirty="0">
              <a:solidFill>
                <a:prstClr val="black">
                  <a:tint val="75000"/>
                </a:prstClr>
              </a:solidFill>
              <a:latin typeface="Franklin Gothic Book"/>
            </a:endParaRPr>
          </a:p>
        </p:txBody>
      </p:sp>
      <p:sp>
        <p:nvSpPr>
          <p:cNvPr id="10" name="TextBox 9"/>
          <p:cNvSpPr txBox="1"/>
          <p:nvPr/>
        </p:nvSpPr>
        <p:spPr>
          <a:xfrm>
            <a:off x="2124572" y="5715000"/>
            <a:ext cx="7942857" cy="369332"/>
          </a:xfrm>
          <a:prstGeom prst="rect">
            <a:avLst/>
          </a:prstGeom>
          <a:noFill/>
        </p:spPr>
        <p:txBody>
          <a:bodyPr wrap="square" rtlCol="0">
            <a:spAutoFit/>
          </a:bodyPr>
          <a:lstStyle/>
          <a:p>
            <a:endParaRPr lang="en-US" dirty="0">
              <a:solidFill>
                <a:prstClr val="black"/>
              </a:solidFill>
              <a:latin typeface="Franklin Gothic Book"/>
            </a:endParaRPr>
          </a:p>
        </p:txBody>
      </p:sp>
      <p:pic>
        <p:nvPicPr>
          <p:cNvPr id="6" name="Picture 5">
            <a:extLst>
              <a:ext uri="{FF2B5EF4-FFF2-40B4-BE49-F238E27FC236}">
                <a16:creationId xmlns:a16="http://schemas.microsoft.com/office/drawing/2014/main" id="{19F8C0B7-241F-B3E1-EA16-34DA79245C92}"/>
              </a:ext>
            </a:extLst>
          </p:cNvPr>
          <p:cNvPicPr>
            <a:picLocks noChangeAspect="1"/>
          </p:cNvPicPr>
          <p:nvPr/>
        </p:nvPicPr>
        <p:blipFill>
          <a:blip r:embed="rId2"/>
          <a:stretch>
            <a:fillRect/>
          </a:stretch>
        </p:blipFill>
        <p:spPr>
          <a:xfrm>
            <a:off x="609600" y="1282081"/>
            <a:ext cx="10636652" cy="4276592"/>
          </a:xfrm>
          <a:prstGeom prst="rect">
            <a:avLst/>
          </a:prstGeom>
        </p:spPr>
      </p:pic>
    </p:spTree>
    <p:extLst>
      <p:ext uri="{BB962C8B-B14F-4D97-AF65-F5344CB8AC3E}">
        <p14:creationId xmlns:p14="http://schemas.microsoft.com/office/powerpoint/2010/main" val="3231524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Signature </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a:solidFill>
                  <a:prstClr val="black">
                    <a:tint val="75000"/>
                  </a:prstClr>
                </a:solidFill>
                <a:latin typeface="Franklin Gothic Book"/>
              </a:rPr>
              <a:pPr/>
              <a:t>44</a:t>
            </a:fld>
            <a:endParaRPr lang="en-US" dirty="0">
              <a:solidFill>
                <a:prstClr val="black">
                  <a:tint val="75000"/>
                </a:prstClr>
              </a:solidFill>
              <a:latin typeface="Franklin Gothic Book"/>
            </a:endParaRPr>
          </a:p>
        </p:txBody>
      </p:sp>
      <p:sp>
        <p:nvSpPr>
          <p:cNvPr id="10" name="TextBox 9"/>
          <p:cNvSpPr txBox="1"/>
          <p:nvPr/>
        </p:nvSpPr>
        <p:spPr>
          <a:xfrm>
            <a:off x="2124572" y="5715000"/>
            <a:ext cx="7942857" cy="369332"/>
          </a:xfrm>
          <a:prstGeom prst="rect">
            <a:avLst/>
          </a:prstGeom>
          <a:noFill/>
        </p:spPr>
        <p:txBody>
          <a:bodyPr wrap="square" rtlCol="0">
            <a:spAutoFit/>
          </a:bodyPr>
          <a:lstStyle/>
          <a:p>
            <a:endParaRPr lang="en-US" dirty="0">
              <a:solidFill>
                <a:prstClr val="black"/>
              </a:solidFill>
              <a:latin typeface="Franklin Gothic Book"/>
            </a:endParaRPr>
          </a:p>
        </p:txBody>
      </p:sp>
      <p:pic>
        <p:nvPicPr>
          <p:cNvPr id="5" name="Picture 4">
            <a:extLst>
              <a:ext uri="{FF2B5EF4-FFF2-40B4-BE49-F238E27FC236}">
                <a16:creationId xmlns:a16="http://schemas.microsoft.com/office/drawing/2014/main" id="{8A367B63-245F-4859-93FE-3302EAC7C9AD}"/>
              </a:ext>
            </a:extLst>
          </p:cNvPr>
          <p:cNvPicPr>
            <a:picLocks noChangeAspect="1"/>
          </p:cNvPicPr>
          <p:nvPr/>
        </p:nvPicPr>
        <p:blipFill>
          <a:blip r:embed="rId2"/>
          <a:stretch>
            <a:fillRect/>
          </a:stretch>
        </p:blipFill>
        <p:spPr>
          <a:xfrm>
            <a:off x="1524000" y="2517193"/>
            <a:ext cx="9144000" cy="1823615"/>
          </a:xfrm>
          <a:prstGeom prst="rect">
            <a:avLst/>
          </a:prstGeom>
        </p:spPr>
      </p:pic>
      <p:sp>
        <p:nvSpPr>
          <p:cNvPr id="8" name="TextBox 7">
            <a:extLst>
              <a:ext uri="{FF2B5EF4-FFF2-40B4-BE49-F238E27FC236}">
                <a16:creationId xmlns:a16="http://schemas.microsoft.com/office/drawing/2014/main" id="{CBC82A91-626D-4CB3-9EFD-4697DDC4AC61}"/>
              </a:ext>
            </a:extLst>
          </p:cNvPr>
          <p:cNvSpPr txBox="1"/>
          <p:nvPr/>
        </p:nvSpPr>
        <p:spPr>
          <a:xfrm>
            <a:off x="2286000" y="1415534"/>
            <a:ext cx="5105400" cy="369332"/>
          </a:xfrm>
          <a:prstGeom prst="rect">
            <a:avLst/>
          </a:prstGeom>
          <a:noFill/>
        </p:spPr>
        <p:txBody>
          <a:bodyPr wrap="square" rtlCol="0">
            <a:spAutoFit/>
          </a:bodyPr>
          <a:lstStyle/>
          <a:p>
            <a:r>
              <a:rPr lang="en-US" dirty="0"/>
              <a:t>Don’t forget to sign!! </a:t>
            </a:r>
          </a:p>
        </p:txBody>
      </p:sp>
      <p:pic>
        <p:nvPicPr>
          <p:cNvPr id="11" name="Picture 10">
            <a:extLst>
              <a:ext uri="{FF2B5EF4-FFF2-40B4-BE49-F238E27FC236}">
                <a16:creationId xmlns:a16="http://schemas.microsoft.com/office/drawing/2014/main" id="{C6686BEE-0DC3-491F-8164-D39FA62FEEF1}"/>
              </a:ext>
            </a:extLst>
          </p:cNvPr>
          <p:cNvPicPr>
            <a:picLocks noChangeAspect="1"/>
          </p:cNvPicPr>
          <p:nvPr/>
        </p:nvPicPr>
        <p:blipFill>
          <a:blip r:embed="rId3"/>
          <a:stretch>
            <a:fillRect/>
          </a:stretch>
        </p:blipFill>
        <p:spPr>
          <a:xfrm>
            <a:off x="1137545" y="2538288"/>
            <a:ext cx="9916909" cy="1781424"/>
          </a:xfrm>
          <a:prstGeom prst="rect">
            <a:avLst/>
          </a:prstGeom>
        </p:spPr>
      </p:pic>
    </p:spTree>
    <p:extLst>
      <p:ext uri="{BB962C8B-B14F-4D97-AF65-F5344CB8AC3E}">
        <p14:creationId xmlns:p14="http://schemas.microsoft.com/office/powerpoint/2010/main" val="3747348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Completed Form </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a:solidFill>
                  <a:prstClr val="black">
                    <a:tint val="75000"/>
                  </a:prstClr>
                </a:solidFill>
                <a:latin typeface="Franklin Gothic Book"/>
              </a:rPr>
              <a:pPr/>
              <a:t>45</a:t>
            </a:fld>
            <a:endParaRPr lang="en-US" dirty="0">
              <a:solidFill>
                <a:prstClr val="black">
                  <a:tint val="75000"/>
                </a:prstClr>
              </a:solidFill>
              <a:latin typeface="Franklin Gothic Book"/>
            </a:endParaRPr>
          </a:p>
        </p:txBody>
      </p:sp>
      <p:sp>
        <p:nvSpPr>
          <p:cNvPr id="10" name="TextBox 9"/>
          <p:cNvSpPr txBox="1"/>
          <p:nvPr/>
        </p:nvSpPr>
        <p:spPr>
          <a:xfrm>
            <a:off x="2124572" y="5715000"/>
            <a:ext cx="7942857" cy="369332"/>
          </a:xfrm>
          <a:prstGeom prst="rect">
            <a:avLst/>
          </a:prstGeom>
          <a:noFill/>
        </p:spPr>
        <p:txBody>
          <a:bodyPr wrap="square" rtlCol="0">
            <a:spAutoFit/>
          </a:bodyPr>
          <a:lstStyle/>
          <a:p>
            <a:endParaRPr lang="en-US" dirty="0">
              <a:solidFill>
                <a:prstClr val="black"/>
              </a:solidFill>
              <a:latin typeface="Franklin Gothic Book"/>
            </a:endParaRPr>
          </a:p>
        </p:txBody>
      </p:sp>
      <p:pic>
        <p:nvPicPr>
          <p:cNvPr id="5" name="Picture 4">
            <a:extLst>
              <a:ext uri="{FF2B5EF4-FFF2-40B4-BE49-F238E27FC236}">
                <a16:creationId xmlns:a16="http://schemas.microsoft.com/office/drawing/2014/main" id="{EB993603-E48D-4A64-9EE1-760B8340E886}"/>
              </a:ext>
            </a:extLst>
          </p:cNvPr>
          <p:cNvPicPr>
            <a:picLocks noChangeAspect="1"/>
          </p:cNvPicPr>
          <p:nvPr/>
        </p:nvPicPr>
        <p:blipFill>
          <a:blip r:embed="rId2"/>
          <a:stretch>
            <a:fillRect/>
          </a:stretch>
        </p:blipFill>
        <p:spPr>
          <a:xfrm>
            <a:off x="4205023" y="1219200"/>
            <a:ext cx="3781953" cy="5144218"/>
          </a:xfrm>
          <a:prstGeom prst="rect">
            <a:avLst/>
          </a:prstGeom>
        </p:spPr>
      </p:pic>
    </p:spTree>
    <p:extLst>
      <p:ext uri="{BB962C8B-B14F-4D97-AF65-F5344CB8AC3E}">
        <p14:creationId xmlns:p14="http://schemas.microsoft.com/office/powerpoint/2010/main" val="3252539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Multiple People </a:t>
            </a:r>
          </a:p>
        </p:txBody>
      </p:sp>
      <p:sp>
        <p:nvSpPr>
          <p:cNvPr id="4" name="Slide Number Placeholder 3"/>
          <p:cNvSpPr>
            <a:spLocks noGrp="1"/>
          </p:cNvSpPr>
          <p:nvPr>
            <p:ph type="sldNum" sz="quarter" idx="12"/>
          </p:nvPr>
        </p:nvSpPr>
        <p:spPr>
          <a:xfrm>
            <a:off x="8382000" y="6356354"/>
            <a:ext cx="457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113F1B-A2CF-FC45-B7BE-167078FD64DA}" type="slidenum">
              <a:rPr kumimoji="0" lang="en-US" sz="1200" b="0" i="0" u="none" strike="noStrike" kern="1200" cap="none" spc="0" normalizeH="0" baseline="0" noProof="0" smtClean="0">
                <a:ln>
                  <a:noFill/>
                </a:ln>
                <a:solidFill>
                  <a:prstClr val="black">
                    <a:tint val="75000"/>
                  </a:prstClr>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Franklin Gothic Book"/>
              <a:ea typeface="+mn-ea"/>
              <a:cs typeface="+mn-cs"/>
            </a:endParaRPr>
          </a:p>
        </p:txBody>
      </p:sp>
      <p:sp>
        <p:nvSpPr>
          <p:cNvPr id="10" name="TextBox 9"/>
          <p:cNvSpPr txBox="1"/>
          <p:nvPr/>
        </p:nvSpPr>
        <p:spPr>
          <a:xfrm>
            <a:off x="2124572" y="5715000"/>
            <a:ext cx="794285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9" name="TextBox 8"/>
          <p:cNvSpPr txBox="1"/>
          <p:nvPr/>
        </p:nvSpPr>
        <p:spPr>
          <a:xfrm>
            <a:off x="2124571" y="1447801"/>
            <a:ext cx="7976500" cy="12311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1" name="Picture 10">
            <a:extLst>
              <a:ext uri="{FF2B5EF4-FFF2-40B4-BE49-F238E27FC236}">
                <a16:creationId xmlns:a16="http://schemas.microsoft.com/office/drawing/2014/main" id="{368D2D5C-0C51-4344-8DF5-43A69729C9E1}"/>
              </a:ext>
            </a:extLst>
          </p:cNvPr>
          <p:cNvPicPr>
            <a:picLocks noChangeAspect="1"/>
          </p:cNvPicPr>
          <p:nvPr/>
        </p:nvPicPr>
        <p:blipFill>
          <a:blip r:embed="rId2"/>
          <a:stretch>
            <a:fillRect/>
          </a:stretch>
        </p:blipFill>
        <p:spPr>
          <a:xfrm>
            <a:off x="1047045" y="1471339"/>
            <a:ext cx="10097909" cy="3915321"/>
          </a:xfrm>
          <a:prstGeom prst="rect">
            <a:avLst/>
          </a:prstGeom>
        </p:spPr>
      </p:pic>
    </p:spTree>
    <p:extLst>
      <p:ext uri="{BB962C8B-B14F-4D97-AF65-F5344CB8AC3E}">
        <p14:creationId xmlns:p14="http://schemas.microsoft.com/office/powerpoint/2010/main" val="39334124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6793"/>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County Coordinator </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smtClean="0"/>
              <a:pPr/>
              <a:t>47</a:t>
            </a:fld>
            <a:endParaRPr lang="en-US" dirty="0"/>
          </a:p>
        </p:txBody>
      </p:sp>
      <p:sp>
        <p:nvSpPr>
          <p:cNvPr id="10" name="TextBox 9"/>
          <p:cNvSpPr txBox="1"/>
          <p:nvPr/>
        </p:nvSpPr>
        <p:spPr>
          <a:xfrm>
            <a:off x="2124572" y="5715000"/>
            <a:ext cx="7942857" cy="369332"/>
          </a:xfrm>
          <a:prstGeom prst="rect">
            <a:avLst/>
          </a:prstGeom>
          <a:noFill/>
        </p:spPr>
        <p:txBody>
          <a:bodyPr wrap="square" rtlCol="0">
            <a:spAutoFit/>
          </a:bodyPr>
          <a:lstStyle/>
          <a:p>
            <a:r>
              <a:rPr lang="en-US" dirty="0"/>
              <a:t>Wages + benefits </a:t>
            </a:r>
          </a:p>
        </p:txBody>
      </p:sp>
      <p:sp>
        <p:nvSpPr>
          <p:cNvPr id="5" name="TextBox 4">
            <a:extLst>
              <a:ext uri="{FF2B5EF4-FFF2-40B4-BE49-F238E27FC236}">
                <a16:creationId xmlns:a16="http://schemas.microsoft.com/office/drawing/2014/main" id="{837B5061-6A0B-4799-ACDD-CF47A5F0A23A}"/>
              </a:ext>
            </a:extLst>
          </p:cNvPr>
          <p:cNvSpPr txBox="1"/>
          <p:nvPr/>
        </p:nvSpPr>
        <p:spPr>
          <a:xfrm>
            <a:off x="2514600" y="2057400"/>
            <a:ext cx="7239000" cy="2677656"/>
          </a:xfrm>
          <a:prstGeom prst="rect">
            <a:avLst/>
          </a:prstGeom>
          <a:noFill/>
        </p:spPr>
        <p:txBody>
          <a:bodyPr wrap="square" rtlCol="0">
            <a:spAutoFit/>
          </a:bodyPr>
          <a:lstStyle/>
          <a:p>
            <a:pPr marL="457200" indent="-457200">
              <a:buAutoNum type="arabicPeriod"/>
            </a:pPr>
            <a:r>
              <a:rPr lang="en-US" sz="2400" dirty="0">
                <a:latin typeface="Century Gothic" panose="020B0502020202020204" pitchFamily="34" charset="0"/>
              </a:rPr>
              <a:t>Annual Training Allotment </a:t>
            </a:r>
          </a:p>
          <a:p>
            <a:pPr marL="457200" indent="-457200">
              <a:buAutoNum type="arabicPeriod"/>
            </a:pPr>
            <a:r>
              <a:rPr lang="en-US" sz="2400" dirty="0">
                <a:latin typeface="Century Gothic" panose="020B0502020202020204" pitchFamily="34" charset="0"/>
              </a:rPr>
              <a:t>County Coordinator wages and MSAG Duties </a:t>
            </a:r>
          </a:p>
          <a:p>
            <a:pPr marL="285750" indent="-285750">
              <a:buFont typeface="Arial" panose="020B0604020202020204" pitchFamily="34" charset="0"/>
              <a:buChar char="•"/>
            </a:pPr>
            <a:endParaRPr lang="en-US" sz="2400" dirty="0">
              <a:latin typeface="Century Gothic" panose="020B0502020202020204" pitchFamily="34" charset="0"/>
              <a:hlinkClick r:id="rId2"/>
            </a:endParaRPr>
          </a:p>
          <a:p>
            <a:r>
              <a:rPr lang="en-US" sz="2400" dirty="0">
                <a:latin typeface="Century Gothic" panose="020B0502020202020204" pitchFamily="34" charset="0"/>
                <a:hlinkClick r:id="rId2"/>
              </a:rPr>
              <a:t>Operations Manual- Chapter VIII - 9-1-1 County Coordinator and MSAG Responsibilities (ca.gov)</a:t>
            </a:r>
            <a:endParaRPr lang="en-US" sz="2400" dirty="0">
              <a:latin typeface="Century Gothic" panose="020B0502020202020204" pitchFamily="34" charset="0"/>
            </a:endParaRPr>
          </a:p>
        </p:txBody>
      </p:sp>
    </p:spTree>
    <p:extLst>
      <p:ext uri="{BB962C8B-B14F-4D97-AF65-F5344CB8AC3E}">
        <p14:creationId xmlns:p14="http://schemas.microsoft.com/office/powerpoint/2010/main" val="21393492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Reimbursement Policy</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smtClean="0"/>
              <a:pPr/>
              <a:t>48</a:t>
            </a:fld>
            <a:endParaRPr lang="en-US" dirty="0"/>
          </a:p>
        </p:txBody>
      </p:sp>
      <p:sp>
        <p:nvSpPr>
          <p:cNvPr id="10" name="TextBox 9"/>
          <p:cNvSpPr txBox="1"/>
          <p:nvPr/>
        </p:nvSpPr>
        <p:spPr>
          <a:xfrm>
            <a:off x="2124572" y="5715000"/>
            <a:ext cx="7942857" cy="369332"/>
          </a:xfrm>
          <a:prstGeom prst="rect">
            <a:avLst/>
          </a:prstGeom>
          <a:noFill/>
        </p:spPr>
        <p:txBody>
          <a:bodyPr wrap="square" rtlCol="0">
            <a:spAutoFit/>
          </a:bodyPr>
          <a:lstStyle/>
          <a:p>
            <a:endParaRPr lang="en-US" dirty="0"/>
          </a:p>
        </p:txBody>
      </p:sp>
      <p:sp>
        <p:nvSpPr>
          <p:cNvPr id="9" name="TextBox 8"/>
          <p:cNvSpPr txBox="1"/>
          <p:nvPr/>
        </p:nvSpPr>
        <p:spPr>
          <a:xfrm>
            <a:off x="2124571" y="1447801"/>
            <a:ext cx="7976500" cy="4185761"/>
          </a:xfrm>
          <a:prstGeom prst="rect">
            <a:avLst/>
          </a:prstGeom>
          <a:noFill/>
        </p:spPr>
        <p:txBody>
          <a:bodyPr wrap="square" rtlCol="0">
            <a:spAutoFit/>
          </a:bodyPr>
          <a:lstStyle/>
          <a:p>
            <a:r>
              <a:rPr lang="en-US" sz="2400" b="1" u="sng" dirty="0">
                <a:latin typeface="Century Gothic" panose="020B0502020202020204" pitchFamily="34" charset="0"/>
              </a:rPr>
              <a:t>Timely Submission of Claims</a:t>
            </a:r>
          </a:p>
          <a:p>
            <a:endParaRPr lang="en-US" sz="2400" b="1" dirty="0">
              <a:latin typeface="Century Gothic" panose="020B0502020202020204" pitchFamily="34" charset="0"/>
            </a:endParaRPr>
          </a:p>
          <a:p>
            <a:pPr marL="342900" indent="-342900">
              <a:buFont typeface="Arial" panose="020B0604020202020204" pitchFamily="34" charset="0"/>
              <a:buChar char="•"/>
            </a:pPr>
            <a:r>
              <a:rPr lang="en-US" sz="2400" dirty="0">
                <a:solidFill>
                  <a:srgbClr val="000000"/>
                </a:solidFill>
                <a:latin typeface="Century Gothic" panose="020B0502020202020204" pitchFamily="34" charset="0"/>
              </a:rPr>
              <a:t>All reimbursement claims </a:t>
            </a:r>
            <a:r>
              <a:rPr lang="en-US" sz="2400" b="1" dirty="0">
                <a:solidFill>
                  <a:srgbClr val="000000"/>
                </a:solidFill>
                <a:latin typeface="Century Gothic" panose="020B0502020202020204" pitchFamily="34" charset="0"/>
              </a:rPr>
              <a:t>must be </a:t>
            </a:r>
            <a:r>
              <a:rPr lang="en-US" sz="2400" dirty="0">
                <a:solidFill>
                  <a:srgbClr val="000000"/>
                </a:solidFill>
                <a:latin typeface="Century Gothic" panose="020B0502020202020204" pitchFamily="34" charset="0"/>
              </a:rPr>
              <a:t>submitted on an annual, semi-annual, or quarterly basis each fiscal year (July 1 through June 30) and must be submitted no later than ninety (90) calendar days (September 30) after the close of the fiscal year in which funds have been expended</a:t>
            </a:r>
          </a:p>
          <a:p>
            <a:endParaRPr lang="en-US" dirty="0">
              <a:solidFill>
                <a:srgbClr val="000000"/>
              </a:solidFill>
              <a:latin typeface="Century Gothic" panose="020B0502020202020204" pitchFamily="34" charset="0"/>
            </a:endParaRPr>
          </a:p>
          <a:p>
            <a:endParaRPr lang="en-US" sz="2800" b="1" i="1" dirty="0">
              <a:latin typeface="Century Gothic" panose="020B0502020202020204" pitchFamily="34" charset="0"/>
            </a:endParaRPr>
          </a:p>
          <a:p>
            <a:pPr marL="457200" indent="-457200">
              <a:buFont typeface="Arial" panose="020B0604020202020204" pitchFamily="34" charset="0"/>
              <a:buChar char="•"/>
            </a:pPr>
            <a:endParaRPr lang="en-US" sz="2800" b="1" dirty="0">
              <a:latin typeface="Century Gothic" panose="020B0502020202020204" pitchFamily="34" charset="0"/>
            </a:endParaRPr>
          </a:p>
        </p:txBody>
      </p:sp>
    </p:spTree>
    <p:extLst>
      <p:ext uri="{BB962C8B-B14F-4D97-AF65-F5344CB8AC3E}">
        <p14:creationId xmlns:p14="http://schemas.microsoft.com/office/powerpoint/2010/main" val="11808566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ATA Approval Guidelines/Policies</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smtClean="0"/>
              <a:pPr/>
              <a:t>49</a:t>
            </a:fld>
            <a:endParaRPr lang="en-US" dirty="0"/>
          </a:p>
        </p:txBody>
      </p:sp>
      <p:sp>
        <p:nvSpPr>
          <p:cNvPr id="10" name="TextBox 9"/>
          <p:cNvSpPr txBox="1"/>
          <p:nvPr/>
        </p:nvSpPr>
        <p:spPr>
          <a:xfrm>
            <a:off x="2124572" y="5715000"/>
            <a:ext cx="7942857" cy="369332"/>
          </a:xfrm>
          <a:prstGeom prst="rect">
            <a:avLst/>
          </a:prstGeom>
          <a:noFill/>
        </p:spPr>
        <p:txBody>
          <a:bodyPr wrap="square" rtlCol="0">
            <a:spAutoFit/>
          </a:bodyPr>
          <a:lstStyle/>
          <a:p>
            <a:endParaRPr lang="en-US" dirty="0"/>
          </a:p>
        </p:txBody>
      </p:sp>
      <p:sp>
        <p:nvSpPr>
          <p:cNvPr id="9" name="TextBox 8"/>
          <p:cNvSpPr txBox="1"/>
          <p:nvPr/>
        </p:nvSpPr>
        <p:spPr>
          <a:xfrm>
            <a:off x="2124571" y="1447801"/>
            <a:ext cx="7976500" cy="4401205"/>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Century Gothic" panose="020B0502020202020204" pitchFamily="34" charset="0"/>
              </a:rPr>
              <a:t>Authorization to utilize ATA funds must support PSAP Operations statewide</a:t>
            </a:r>
          </a:p>
          <a:p>
            <a:endParaRPr lang="en-US" sz="2000" dirty="0">
              <a:latin typeface="Century Gothic" panose="020B0502020202020204" pitchFamily="34" charset="0"/>
            </a:endParaRPr>
          </a:p>
          <a:p>
            <a:pPr marL="457200" indent="-457200">
              <a:buFont typeface="Arial" panose="020B0604020202020204" pitchFamily="34" charset="0"/>
              <a:buChar char="•"/>
            </a:pPr>
            <a:r>
              <a:rPr lang="en-US" sz="2000" dirty="0">
                <a:latin typeface="Century Gothic" panose="020B0502020202020204" pitchFamily="34" charset="0"/>
              </a:rPr>
              <a:t>POST Training Courses must support PSAP Operations </a:t>
            </a:r>
            <a:r>
              <a:rPr lang="en-US" sz="2000" b="1" u="sng" dirty="0">
                <a:latin typeface="Century Gothic" panose="020B0502020202020204" pitchFamily="34" charset="0"/>
              </a:rPr>
              <a:t>AND</a:t>
            </a:r>
            <a:r>
              <a:rPr lang="en-US" sz="2000" dirty="0">
                <a:latin typeface="Century Gothic" panose="020B0502020202020204" pitchFamily="34" charset="0"/>
              </a:rPr>
              <a:t> be submitted as POST Plan N/A – No POST reimbursement</a:t>
            </a:r>
          </a:p>
          <a:p>
            <a:pPr marL="457200" indent="-457200">
              <a:buFont typeface="Arial" panose="020B0604020202020204" pitchFamily="34" charset="0"/>
              <a:buChar char="•"/>
            </a:pPr>
            <a:endParaRPr lang="en-US" sz="2000" dirty="0">
              <a:latin typeface="Century Gothic" panose="020B0502020202020204" pitchFamily="34" charset="0"/>
            </a:endParaRPr>
          </a:p>
          <a:p>
            <a:pPr marL="457200" indent="-457200">
              <a:buFont typeface="Arial" panose="020B0604020202020204" pitchFamily="34" charset="0"/>
              <a:buChar char="•"/>
            </a:pPr>
            <a:r>
              <a:rPr lang="en-US" sz="2000" dirty="0">
                <a:latin typeface="Century Gothic" panose="020B0502020202020204" pitchFamily="34" charset="0"/>
              </a:rPr>
              <a:t>Reimbursement to agency may or may not go directly back to agency. </a:t>
            </a:r>
            <a:r>
              <a:rPr lang="en-US" sz="2000" b="1" dirty="0">
                <a:latin typeface="Century Gothic" panose="020B0502020202020204" pitchFamily="34" charset="0"/>
              </a:rPr>
              <a:t>That is controlled by agency, not the </a:t>
            </a:r>
            <a:br>
              <a:rPr lang="en-US" sz="2000" b="1" dirty="0">
                <a:latin typeface="Century Gothic" panose="020B0502020202020204" pitchFamily="34" charset="0"/>
              </a:rPr>
            </a:br>
            <a:r>
              <a:rPr lang="en-US" sz="2000" b="1" dirty="0">
                <a:latin typeface="Century Gothic" panose="020B0502020202020204" pitchFamily="34" charset="0"/>
              </a:rPr>
              <a:t>CA 9-1-1 Branch. </a:t>
            </a:r>
          </a:p>
          <a:p>
            <a:pPr marL="457200" indent="-457200">
              <a:buFont typeface="Arial" panose="020B0604020202020204" pitchFamily="34" charset="0"/>
              <a:buChar char="•"/>
            </a:pPr>
            <a:endParaRPr lang="en-US" sz="2000" b="1" dirty="0">
              <a:latin typeface="Century Gothic" panose="020B0502020202020204" pitchFamily="34" charset="0"/>
            </a:endParaRPr>
          </a:p>
          <a:p>
            <a:pPr marL="457200" indent="-457200">
              <a:buFont typeface="Arial" panose="020B0604020202020204" pitchFamily="34" charset="0"/>
              <a:buChar char="•"/>
            </a:pPr>
            <a:r>
              <a:rPr lang="en-US" sz="2000" dirty="0">
                <a:latin typeface="Century Gothic" panose="020B0502020202020204" pitchFamily="34" charset="0"/>
              </a:rPr>
              <a:t>If you are hosting a training and would like to have it approved of ATA, please reach out to </a:t>
            </a:r>
            <a:r>
              <a:rPr lang="en-US" sz="2000" dirty="0">
                <a:latin typeface="Century Gothic" panose="020B0502020202020204" pitchFamily="34" charset="0"/>
                <a:hlinkClick r:id="rId2"/>
              </a:rPr>
              <a:t>carrie.johnson@caloes.ca.gov</a:t>
            </a:r>
            <a:r>
              <a:rPr lang="en-US" sz="2000" dirty="0">
                <a:latin typeface="Century Gothic" panose="020B0502020202020204" pitchFamily="34" charset="0"/>
              </a:rPr>
              <a:t> and </a:t>
            </a:r>
            <a:r>
              <a:rPr lang="en-US" sz="2000" dirty="0">
                <a:latin typeface="Century Gothic" panose="020B0502020202020204" pitchFamily="34" charset="0"/>
                <a:hlinkClick r:id="rId3"/>
              </a:rPr>
              <a:t>janee.dabrowski@caloes.ca.gov</a:t>
            </a:r>
            <a:r>
              <a:rPr lang="en-US" sz="2000" dirty="0">
                <a:latin typeface="Century Gothic" panose="020B0502020202020204" pitchFamily="34" charset="0"/>
              </a:rPr>
              <a:t> </a:t>
            </a:r>
          </a:p>
        </p:txBody>
      </p:sp>
    </p:spTree>
    <p:extLst>
      <p:ext uri="{BB962C8B-B14F-4D97-AF65-F5344CB8AC3E}">
        <p14:creationId xmlns:p14="http://schemas.microsoft.com/office/powerpoint/2010/main" val="3696388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What Trainings Are Reimbursable?</a:t>
            </a:r>
          </a:p>
        </p:txBody>
      </p:sp>
      <p:sp>
        <p:nvSpPr>
          <p:cNvPr id="2" name="Slide Number Placeholder 1"/>
          <p:cNvSpPr>
            <a:spLocks noGrp="1"/>
          </p:cNvSpPr>
          <p:nvPr>
            <p:ph type="sldNum" sz="quarter" idx="12"/>
          </p:nvPr>
        </p:nvSpPr>
        <p:spPr>
          <a:xfrm>
            <a:off x="8382000" y="6356354"/>
            <a:ext cx="457200" cy="365125"/>
          </a:xfrm>
        </p:spPr>
        <p:txBody>
          <a:bodyPr/>
          <a:lstStyle/>
          <a:p>
            <a:fld id="{D3113F1B-A2CF-FC45-B7BE-167078FD64DA}" type="slidenum">
              <a:rPr lang="en-US" smtClean="0"/>
              <a:pPr/>
              <a:t>5</a:t>
            </a:fld>
            <a:endParaRPr lang="en-US" dirty="0"/>
          </a:p>
        </p:txBody>
      </p:sp>
      <p:sp>
        <p:nvSpPr>
          <p:cNvPr id="5" name="Rectangle 4"/>
          <p:cNvSpPr/>
          <p:nvPr/>
        </p:nvSpPr>
        <p:spPr>
          <a:xfrm>
            <a:off x="2438400" y="-3479970"/>
            <a:ext cx="8305800" cy="390363"/>
          </a:xfrm>
          <a:prstGeom prst="rect">
            <a:avLst/>
          </a:prstGeom>
        </p:spPr>
        <p:txBody>
          <a:bodyPr wrap="square">
            <a:spAutoFit/>
          </a:bodyPr>
          <a:lstStyle/>
          <a:p>
            <a:pPr marL="457200">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1828800" y="838200"/>
            <a:ext cx="4267200" cy="7386638"/>
          </a:xfrm>
          <a:prstGeom prst="rect">
            <a:avLst/>
          </a:prstGeom>
          <a:noFill/>
        </p:spPr>
        <p:txBody>
          <a:bodyPr wrap="square" rtlCol="0">
            <a:spAutoFit/>
          </a:bodyPr>
          <a:lstStyle/>
          <a:p>
            <a:pPr algn="l"/>
            <a:endParaRPr lang="en-US" dirty="0">
              <a:solidFill>
                <a:srgbClr val="000000"/>
              </a:solidFill>
              <a:latin typeface="Century Gothic" panose="020B0502020202020204" pitchFamily="34" charset="0"/>
            </a:endParaRPr>
          </a:p>
          <a:p>
            <a:pPr marL="342900" indent="-342900">
              <a:buFont typeface="Arial" panose="020B0604020202020204" pitchFamily="34" charset="0"/>
              <a:buChar char="•"/>
            </a:pPr>
            <a:r>
              <a:rPr lang="en-US" sz="2400" dirty="0">
                <a:solidFill>
                  <a:srgbClr val="000000"/>
                </a:solidFill>
                <a:latin typeface="Century Gothic" panose="020B0502020202020204" pitchFamily="34" charset="0"/>
              </a:rPr>
              <a:t>The CA 9-1-1 Branch will issue advance notification of pre-approved specifically defined 9-1-1 related training.</a:t>
            </a:r>
          </a:p>
          <a:p>
            <a:pPr algn="l"/>
            <a:endParaRPr lang="en-US" sz="2400" dirty="0">
              <a:solidFill>
                <a:srgbClr val="000000"/>
              </a:solidFill>
              <a:latin typeface="Century Gothic" panose="020B0502020202020204" pitchFamily="34" charset="0"/>
            </a:endParaRPr>
          </a:p>
          <a:p>
            <a:pPr marL="342900" indent="-342900">
              <a:buFont typeface="Arial" panose="020B0604020202020204" pitchFamily="34" charset="0"/>
              <a:buChar char="•"/>
            </a:pPr>
            <a:r>
              <a:rPr lang="en-US" sz="2400" dirty="0">
                <a:solidFill>
                  <a:srgbClr val="000000"/>
                </a:solidFill>
                <a:latin typeface="Century Gothic" panose="020B0502020202020204" pitchFamily="34" charset="0"/>
              </a:rPr>
              <a:t>If notification of a specific 9-1-1 related training is not published and posted on the CA  9-1-1 Branch website, then pre-approval by the CA 9-1-1 Branch will be required. </a:t>
            </a:r>
          </a:p>
          <a:p>
            <a:pPr marL="342900" indent="-342900">
              <a:buFont typeface="Arial" panose="020B0604020202020204" pitchFamily="34" charset="0"/>
              <a:buChar char="•"/>
            </a:pPr>
            <a:endParaRPr lang="en-US" sz="2400" dirty="0">
              <a:solidFill>
                <a:srgbClr val="000000"/>
              </a:solidFill>
              <a:latin typeface="Century Gothic" panose="020B0502020202020204" pitchFamily="34" charset="0"/>
            </a:endParaRPr>
          </a:p>
          <a:p>
            <a:pPr algn="l"/>
            <a:endParaRPr lang="en-US" sz="2400" dirty="0">
              <a:solidFill>
                <a:srgbClr val="000000"/>
              </a:solidFill>
              <a:latin typeface="Century Gothic" panose="020B0502020202020204" pitchFamily="34" charset="0"/>
            </a:endParaRPr>
          </a:p>
          <a:p>
            <a:pPr marL="342900" indent="-342900">
              <a:buFont typeface="Arial" panose="020B0604020202020204" pitchFamily="34" charset="0"/>
              <a:buChar char="•"/>
            </a:pPr>
            <a:endParaRPr lang="en-US" sz="2400" dirty="0">
              <a:solidFill>
                <a:srgbClr val="000000"/>
              </a:solidFill>
              <a:latin typeface="Century Gothic" panose="020B0502020202020204" pitchFamily="34" charset="0"/>
            </a:endParaRPr>
          </a:p>
          <a:p>
            <a:pPr algn="l"/>
            <a:endParaRPr lang="en-US" sz="2400" dirty="0">
              <a:solidFill>
                <a:srgbClr val="000000"/>
              </a:solidFill>
              <a:latin typeface="Century Gothic" panose="020B0502020202020204" pitchFamily="34" charset="0"/>
            </a:endParaRPr>
          </a:p>
        </p:txBody>
      </p:sp>
      <p:pic>
        <p:nvPicPr>
          <p:cNvPr id="6" name="Picture 5">
            <a:extLst>
              <a:ext uri="{FF2B5EF4-FFF2-40B4-BE49-F238E27FC236}">
                <a16:creationId xmlns:a16="http://schemas.microsoft.com/office/drawing/2014/main" id="{D4566B61-F825-4BB1-9D64-5898BDA47B1A}"/>
              </a:ext>
            </a:extLst>
          </p:cNvPr>
          <p:cNvPicPr>
            <a:picLocks noChangeAspect="1"/>
          </p:cNvPicPr>
          <p:nvPr/>
        </p:nvPicPr>
        <p:blipFill>
          <a:blip r:embed="rId3"/>
          <a:stretch>
            <a:fillRect/>
          </a:stretch>
        </p:blipFill>
        <p:spPr>
          <a:xfrm>
            <a:off x="6591300" y="1231788"/>
            <a:ext cx="4533900" cy="4526082"/>
          </a:xfrm>
          <a:prstGeom prst="rect">
            <a:avLst/>
          </a:prstGeom>
        </p:spPr>
      </p:pic>
    </p:spTree>
    <p:extLst>
      <p:ext uri="{BB962C8B-B14F-4D97-AF65-F5344CB8AC3E}">
        <p14:creationId xmlns:p14="http://schemas.microsoft.com/office/powerpoint/2010/main" val="1189589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Reimbursement Links for Travel</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smtClean="0"/>
              <a:pPr/>
              <a:t>50</a:t>
            </a:fld>
            <a:endParaRPr lang="en-US" dirty="0"/>
          </a:p>
        </p:txBody>
      </p:sp>
      <p:sp>
        <p:nvSpPr>
          <p:cNvPr id="10" name="TextBox 9"/>
          <p:cNvSpPr txBox="1"/>
          <p:nvPr/>
        </p:nvSpPr>
        <p:spPr>
          <a:xfrm>
            <a:off x="2124572" y="5715000"/>
            <a:ext cx="7942857" cy="369332"/>
          </a:xfrm>
          <a:prstGeom prst="rect">
            <a:avLst/>
          </a:prstGeom>
          <a:noFill/>
        </p:spPr>
        <p:txBody>
          <a:bodyPr wrap="square" rtlCol="0">
            <a:spAutoFit/>
          </a:bodyPr>
          <a:lstStyle/>
          <a:p>
            <a:endParaRPr lang="en-US" dirty="0"/>
          </a:p>
        </p:txBody>
      </p:sp>
      <p:sp>
        <p:nvSpPr>
          <p:cNvPr id="8" name="Rectangle 7"/>
          <p:cNvSpPr/>
          <p:nvPr/>
        </p:nvSpPr>
        <p:spPr>
          <a:xfrm>
            <a:off x="1797471" y="1143000"/>
            <a:ext cx="8615113" cy="5909310"/>
          </a:xfrm>
          <a:prstGeom prst="rect">
            <a:avLst/>
          </a:prstGeom>
        </p:spPr>
        <p:txBody>
          <a:bodyPr wrap="square">
            <a:spAutoFit/>
          </a:bodyPr>
          <a:lstStyle/>
          <a:p>
            <a:r>
              <a:rPr lang="en-US" b="1" dirty="0">
                <a:latin typeface="Century Gothic" panose="020B0502020202020204" pitchFamily="34" charset="0"/>
                <a:ea typeface="Calibri" panose="020F0502020204030204" pitchFamily="34" charset="0"/>
                <a:cs typeface="Times New Roman" panose="02020603050405020304" pitchFamily="18" charset="0"/>
              </a:rPr>
              <a:t>State Travel Rates:</a:t>
            </a:r>
          </a:p>
          <a:p>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u="sng" dirty="0">
                <a:latin typeface="Century Gothic" panose="020B0502020202020204" pitchFamily="34" charset="0"/>
                <a:hlinkClick r:id="rId2"/>
              </a:rPr>
              <a:t>https://www.calhr.ca.gov/employees/Pages/travel-reimbursements.aspx</a:t>
            </a:r>
            <a:r>
              <a:rPr lang="en-US" dirty="0">
                <a:latin typeface="Century Gothic" panose="020B0502020202020204" pitchFamily="34" charset="0"/>
              </a:rPr>
              <a:t> </a:t>
            </a:r>
          </a:p>
          <a:p>
            <a:endParaRPr lang="en-US" dirty="0">
              <a:latin typeface="Century Gothic" panose="020B0502020202020204" pitchFamily="34" charset="0"/>
            </a:endParaRPr>
          </a:p>
          <a:p>
            <a:r>
              <a:rPr lang="en-US" dirty="0">
                <a:latin typeface="Century Gothic" panose="020B0502020202020204" pitchFamily="34" charset="0"/>
                <a:hlinkClick r:id="rId3"/>
              </a:rPr>
              <a:t>https://www.documents.dgs.ca.gov/dgs/fmc/pdf/std204.pdf</a:t>
            </a:r>
            <a:r>
              <a:rPr lang="en-US" dirty="0">
                <a:latin typeface="Century Gothic" panose="020B0502020202020204" pitchFamily="34" charset="0"/>
              </a:rPr>
              <a:t> </a:t>
            </a:r>
          </a:p>
          <a:p>
            <a:r>
              <a:rPr lang="en-US" dirty="0">
                <a:latin typeface="Century Gothic" panose="020B0502020202020204" pitchFamily="34" charset="0"/>
              </a:rPr>
              <a:t>  </a:t>
            </a:r>
          </a:p>
          <a:p>
            <a:r>
              <a:rPr lang="en-US" u="sng" dirty="0">
                <a:latin typeface="Century Gothic" panose="020B0502020202020204" pitchFamily="34" charset="0"/>
                <a:hlinkClick r:id="rId4"/>
              </a:rPr>
              <a:t>https://www.documents.dgs.ca.gov/dgs/fmc/pdf/std262.pdf</a:t>
            </a:r>
            <a:endParaRPr lang="en-US" u="sng" dirty="0">
              <a:latin typeface="Century Gothic" panose="020B0502020202020204" pitchFamily="34" charset="0"/>
            </a:endParaRPr>
          </a:p>
          <a:p>
            <a:endParaRPr lang="en-US" u="sng" dirty="0">
              <a:latin typeface="Century Gothic" panose="020B0502020202020204" pitchFamily="34" charset="0"/>
            </a:endParaRPr>
          </a:p>
          <a:p>
            <a:r>
              <a:rPr lang="en-US" u="sng" dirty="0">
                <a:latin typeface="Century Gothic" panose="020B0502020202020204" pitchFamily="34" charset="0"/>
              </a:rPr>
              <a:t>Chapter 3: Funding </a:t>
            </a:r>
          </a:p>
          <a:p>
            <a:r>
              <a:rPr lang="en-US" dirty="0">
                <a:latin typeface="Century Gothic" panose="020B0502020202020204" pitchFamily="34" charset="0"/>
                <a:hlinkClick r:id="rId5"/>
              </a:rPr>
              <a:t>Chapter III- Funding (ca.gov)</a:t>
            </a:r>
            <a:endParaRPr lang="en-US" dirty="0">
              <a:latin typeface="Century Gothic" panose="020B0502020202020204" pitchFamily="34" charset="0"/>
            </a:endParaRPr>
          </a:p>
          <a:p>
            <a:r>
              <a:rPr lang="en-US" dirty="0">
                <a:latin typeface="Century Gothic" panose="020B0502020202020204" pitchFamily="34" charset="0"/>
              </a:rPr>
              <a:t> </a:t>
            </a:r>
          </a:p>
          <a:p>
            <a:r>
              <a:rPr lang="en-US" dirty="0">
                <a:latin typeface="Century Gothic" panose="020B0502020202020204" pitchFamily="34" charset="0"/>
                <a:hlinkClick r:id="rId6">
                  <a:extLst>
                    <a:ext uri="{A12FA001-AC4F-418D-AE19-62706E023703}">
                      <ahyp:hlinkClr xmlns:ahyp="http://schemas.microsoft.com/office/drawing/2018/hyperlinkcolor" val="tx"/>
                    </a:ext>
                  </a:extLst>
                </a:hlinkClick>
              </a:rPr>
              <a:t>Chapter 8: County Coordinator &amp; MSAG Responsibilities </a:t>
            </a:r>
          </a:p>
          <a:p>
            <a:r>
              <a:rPr lang="en-US" dirty="0">
                <a:solidFill>
                  <a:srgbClr val="0000FF"/>
                </a:solidFill>
                <a:latin typeface="Century Gothic" panose="020B0502020202020204" pitchFamily="34" charset="0"/>
                <a:hlinkClick r:id="rId6">
                  <a:extLst>
                    <a:ext uri="{A12FA001-AC4F-418D-AE19-62706E023703}">
                      <ahyp:hlinkClr xmlns:ahyp="http://schemas.microsoft.com/office/drawing/2018/hyperlinkcolor" val="tx"/>
                    </a:ext>
                  </a:extLst>
                </a:hlinkClick>
              </a:rPr>
              <a:t>Operations Manual- Chapter VIII - 9-1-1 County Coordinator and MSAG Responsibilities (ca.gov)</a:t>
            </a:r>
            <a:endParaRPr lang="en-US" dirty="0">
              <a:latin typeface="Century Gothic" panose="020B0502020202020204" pitchFamily="34" charset="0"/>
            </a:endParaRPr>
          </a:p>
          <a:p>
            <a:r>
              <a:rPr lang="en-US" dirty="0">
                <a:latin typeface="Century Gothic" panose="020B0502020202020204" pitchFamily="34" charset="0"/>
              </a:rPr>
              <a:t> </a:t>
            </a:r>
          </a:p>
          <a:p>
            <a:r>
              <a:rPr lang="en-US" dirty="0">
                <a:latin typeface="Century Gothic" panose="020B0502020202020204" pitchFamily="34" charset="0"/>
              </a:rPr>
              <a:t>TDe-290 </a:t>
            </a:r>
          </a:p>
          <a:p>
            <a:r>
              <a:rPr lang="en-US" dirty="0">
                <a:latin typeface="Century Gothic" panose="020B0502020202020204" pitchFamily="34" charset="0"/>
                <a:hlinkClick r:id="rId7"/>
              </a:rPr>
              <a:t>OES-PSC-290-Reimbursement-Claim-complete.xlsx (live.com)</a:t>
            </a:r>
            <a:endParaRPr lang="en-US" dirty="0">
              <a:latin typeface="Century Gothic" panose="020B0502020202020204" pitchFamily="34" charset="0"/>
            </a:endParaRPr>
          </a:p>
          <a:p>
            <a:r>
              <a:rPr lang="en-US" dirty="0">
                <a:latin typeface="Century Gothic" panose="020B0502020202020204" pitchFamily="34" charset="0"/>
              </a:rPr>
              <a:t>TDe-290A </a:t>
            </a:r>
          </a:p>
          <a:p>
            <a:r>
              <a:rPr lang="en-US" dirty="0">
                <a:latin typeface="Century Gothic" panose="020B0502020202020204" pitchFamily="34" charset="0"/>
                <a:hlinkClick r:id="rId7"/>
              </a:rPr>
              <a:t>OES-PSC-290-Reimbursement-Claim-complete.xlsx (live.com)</a:t>
            </a:r>
            <a:endParaRPr lang="en-US" dirty="0">
              <a:latin typeface="Century Gothic" panose="020B0502020202020204" pitchFamily="34" charset="0"/>
            </a:endParaRPr>
          </a:p>
          <a:p>
            <a:endParaRPr lang="en-US" u="sng" dirty="0">
              <a:latin typeface="Century Gothic" panose="020B0502020202020204" pitchFamily="34" charset="0"/>
              <a:ea typeface="Calibri" panose="020F0502020204030204" pitchFamily="34" charset="0"/>
              <a:cs typeface="Times New Roman" panose="02020603050405020304" pitchFamily="18" charset="0"/>
            </a:endParaRPr>
          </a:p>
          <a:p>
            <a:endParaRPr lang="en-US" dirty="0">
              <a:latin typeface="Century Gothic" panose="020B0502020202020204" pitchFamily="34" charset="0"/>
              <a:ea typeface="Calibri" panose="020F0502020204030204" pitchFamily="34" charset="0"/>
              <a:cs typeface="Times New Roman" panose="02020603050405020304" pitchFamily="18" charset="0"/>
            </a:endParaRPr>
          </a:p>
          <a:p>
            <a:r>
              <a:rPr lang="en-US" dirty="0">
                <a:latin typeface="Century Gothic" panose="020B0502020202020204" pitchFamily="34" charset="0"/>
                <a:ea typeface="Calibri" panose="020F0502020204030204" pitchFamily="34" charset="0"/>
                <a:cs typeface="Times New Roman" panose="02020603050405020304" pitchFamily="18" charset="0"/>
              </a:rPr>
              <a:t> </a:t>
            </a:r>
          </a:p>
        </p:txBody>
      </p:sp>
      <p:pic>
        <p:nvPicPr>
          <p:cNvPr id="11271" name="Picture 7" descr="Downloa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8925" y="-496920"/>
            <a:ext cx="114300" cy="11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315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Questions? </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smtClean="0"/>
              <a:pPr/>
              <a:t>51</a:t>
            </a:fld>
            <a:endParaRPr lang="en-US" dirty="0"/>
          </a:p>
        </p:txBody>
      </p:sp>
      <p:sp>
        <p:nvSpPr>
          <p:cNvPr id="10" name="TextBox 9"/>
          <p:cNvSpPr txBox="1"/>
          <p:nvPr/>
        </p:nvSpPr>
        <p:spPr>
          <a:xfrm>
            <a:off x="2124572" y="5715000"/>
            <a:ext cx="7942857" cy="369332"/>
          </a:xfrm>
          <a:prstGeom prst="rect">
            <a:avLst/>
          </a:prstGeom>
          <a:noFill/>
        </p:spPr>
        <p:txBody>
          <a:bodyPr wrap="square" rtlCol="0">
            <a:spAutoFit/>
          </a:bodyPr>
          <a:lstStyle/>
          <a:p>
            <a:endParaRPr lang="en-US" dirty="0"/>
          </a:p>
        </p:txBody>
      </p:sp>
      <p:sp>
        <p:nvSpPr>
          <p:cNvPr id="9" name="TextBox 8"/>
          <p:cNvSpPr txBox="1"/>
          <p:nvPr/>
        </p:nvSpPr>
        <p:spPr>
          <a:xfrm>
            <a:off x="2124571" y="1447800"/>
            <a:ext cx="7976500" cy="1815882"/>
          </a:xfrm>
          <a:prstGeom prst="rect">
            <a:avLst/>
          </a:prstGeom>
          <a:noFill/>
        </p:spPr>
        <p:txBody>
          <a:bodyPr wrap="square" rtlCol="0">
            <a:spAutoFit/>
          </a:bodyPr>
          <a:lstStyle/>
          <a:p>
            <a:pPr algn="ctr"/>
            <a:endParaRPr lang="en-US" sz="2800" dirty="0">
              <a:latin typeface="Century Gothic" panose="020B0502020202020204" pitchFamily="34" charset="0"/>
            </a:endParaRPr>
          </a:p>
          <a:p>
            <a:pPr algn="ctr"/>
            <a:endParaRPr lang="en-US" sz="2800" dirty="0">
              <a:latin typeface="Century Gothic" panose="020B0502020202020204" pitchFamily="34" charset="0"/>
            </a:endParaRPr>
          </a:p>
          <a:p>
            <a:pPr algn="ctr"/>
            <a:endParaRPr lang="en-US" sz="2800" dirty="0">
              <a:latin typeface="Century Gothic" panose="020B0502020202020204" pitchFamily="34" charset="0"/>
            </a:endParaRPr>
          </a:p>
          <a:p>
            <a:pPr algn="ctr"/>
            <a:r>
              <a:rPr lang="en-US" sz="2800" dirty="0">
                <a:latin typeface="Century Gothic" panose="020B0502020202020204" pitchFamily="34" charset="0"/>
              </a:rPr>
              <a:t>Carrie.Johnson@caloes.ca.gov</a:t>
            </a:r>
          </a:p>
        </p:txBody>
      </p:sp>
    </p:spTree>
    <p:extLst>
      <p:ext uri="{BB962C8B-B14F-4D97-AF65-F5344CB8AC3E}">
        <p14:creationId xmlns:p14="http://schemas.microsoft.com/office/powerpoint/2010/main" val="1630203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What Trainings Are Reimbursable?</a:t>
            </a:r>
          </a:p>
        </p:txBody>
      </p:sp>
      <p:sp>
        <p:nvSpPr>
          <p:cNvPr id="2" name="Slide Number Placeholder 1"/>
          <p:cNvSpPr>
            <a:spLocks noGrp="1"/>
          </p:cNvSpPr>
          <p:nvPr>
            <p:ph type="sldNum" sz="quarter" idx="12"/>
          </p:nvPr>
        </p:nvSpPr>
        <p:spPr>
          <a:xfrm>
            <a:off x="8382000" y="6356354"/>
            <a:ext cx="457200" cy="365125"/>
          </a:xfrm>
        </p:spPr>
        <p:txBody>
          <a:bodyPr/>
          <a:lstStyle/>
          <a:p>
            <a:fld id="{D3113F1B-A2CF-FC45-B7BE-167078FD64DA}" type="slidenum">
              <a:rPr lang="en-US">
                <a:solidFill>
                  <a:prstClr val="black">
                    <a:tint val="75000"/>
                  </a:prstClr>
                </a:solidFill>
                <a:latin typeface="Franklin Gothic Book"/>
              </a:rPr>
              <a:pPr/>
              <a:t>6</a:t>
            </a:fld>
            <a:endParaRPr lang="en-US" dirty="0">
              <a:solidFill>
                <a:prstClr val="black">
                  <a:tint val="75000"/>
                </a:prstClr>
              </a:solidFill>
              <a:latin typeface="Franklin Gothic Book"/>
            </a:endParaRPr>
          </a:p>
        </p:txBody>
      </p:sp>
      <p:sp>
        <p:nvSpPr>
          <p:cNvPr id="5" name="Rectangle 4"/>
          <p:cNvSpPr/>
          <p:nvPr/>
        </p:nvSpPr>
        <p:spPr>
          <a:xfrm>
            <a:off x="2438400" y="-3479970"/>
            <a:ext cx="8305800" cy="390363"/>
          </a:xfrm>
          <a:prstGeom prst="rect">
            <a:avLst/>
          </a:prstGeom>
        </p:spPr>
        <p:txBody>
          <a:bodyPr wrap="square">
            <a:spAutoFit/>
          </a:bodyPr>
          <a:lstStyle/>
          <a:p>
            <a:pPr marL="457200">
              <a:lnSpc>
                <a:spcPct val="115000"/>
              </a:lnSpc>
            </a:pPr>
            <a:r>
              <a:rPr lang="en-US"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1828800" y="1114820"/>
            <a:ext cx="8534400" cy="2215991"/>
          </a:xfrm>
          <a:prstGeom prst="rect">
            <a:avLst/>
          </a:prstGeom>
          <a:noFill/>
        </p:spPr>
        <p:txBody>
          <a:bodyPr wrap="square" rtlCol="0">
            <a:spAutoFit/>
          </a:bodyPr>
          <a:lstStyle/>
          <a:p>
            <a:endParaRPr lang="en-US" dirty="0">
              <a:solidFill>
                <a:srgbClr val="000000"/>
              </a:solidFill>
              <a:latin typeface="Century Gothic" panose="020B0502020202020204" pitchFamily="34" charset="0"/>
            </a:endParaRPr>
          </a:p>
          <a:p>
            <a:r>
              <a:rPr lang="en-US" sz="2400" dirty="0">
                <a:solidFill>
                  <a:srgbClr val="000000"/>
                </a:solidFill>
                <a:latin typeface="Century Gothic" panose="020B0502020202020204" pitchFamily="34" charset="0"/>
              </a:rPr>
              <a:t>All approved ATA branch notices can be found on the Caloes.ca.gov website at: </a:t>
            </a:r>
            <a:r>
              <a:rPr lang="en-US" sz="2400" dirty="0">
                <a:hlinkClick r:id="rId3"/>
              </a:rPr>
              <a:t>CA 911 Notices | California Governor's Office of Emergency Services</a:t>
            </a:r>
            <a:endParaRPr lang="en-US" sz="2400" dirty="0">
              <a:solidFill>
                <a:srgbClr val="000000"/>
              </a:solidFill>
              <a:latin typeface="Century Gothic" panose="020B0502020202020204" pitchFamily="34" charset="0"/>
            </a:endParaRPr>
          </a:p>
          <a:p>
            <a:pPr marL="342900" indent="-342900">
              <a:buFont typeface="Arial" panose="020B0604020202020204" pitchFamily="34" charset="0"/>
              <a:buChar char="•"/>
            </a:pPr>
            <a:endParaRPr lang="en-US" sz="2400" dirty="0">
              <a:solidFill>
                <a:srgbClr val="000000"/>
              </a:solidFill>
              <a:latin typeface="Century Gothic" panose="020B0502020202020204" pitchFamily="34" charset="0"/>
            </a:endParaRPr>
          </a:p>
          <a:p>
            <a:endParaRPr lang="en-US" sz="2400" dirty="0">
              <a:solidFill>
                <a:srgbClr val="000000"/>
              </a:solidFill>
              <a:latin typeface="Century Gothic" panose="020B0502020202020204" pitchFamily="34" charset="0"/>
            </a:endParaRPr>
          </a:p>
        </p:txBody>
      </p:sp>
      <p:pic>
        <p:nvPicPr>
          <p:cNvPr id="7" name="Picture 6">
            <a:extLst>
              <a:ext uri="{FF2B5EF4-FFF2-40B4-BE49-F238E27FC236}">
                <a16:creationId xmlns:a16="http://schemas.microsoft.com/office/drawing/2014/main" id="{C88491D1-58CD-B983-F249-43443F4065B1}"/>
              </a:ext>
            </a:extLst>
          </p:cNvPr>
          <p:cNvPicPr>
            <a:picLocks noChangeAspect="1"/>
          </p:cNvPicPr>
          <p:nvPr/>
        </p:nvPicPr>
        <p:blipFill>
          <a:blip r:embed="rId4"/>
          <a:stretch>
            <a:fillRect/>
          </a:stretch>
        </p:blipFill>
        <p:spPr>
          <a:xfrm>
            <a:off x="6781800" y="2570682"/>
            <a:ext cx="4994492" cy="2771380"/>
          </a:xfrm>
          <a:prstGeom prst="rect">
            <a:avLst/>
          </a:prstGeom>
        </p:spPr>
      </p:pic>
      <p:pic>
        <p:nvPicPr>
          <p:cNvPr id="11" name="Picture 10">
            <a:extLst>
              <a:ext uri="{FF2B5EF4-FFF2-40B4-BE49-F238E27FC236}">
                <a16:creationId xmlns:a16="http://schemas.microsoft.com/office/drawing/2014/main" id="{591FCEF4-D8E5-D864-3192-EDEACB0D9225}"/>
              </a:ext>
            </a:extLst>
          </p:cNvPr>
          <p:cNvPicPr>
            <a:picLocks noChangeAspect="1"/>
          </p:cNvPicPr>
          <p:nvPr/>
        </p:nvPicPr>
        <p:blipFill>
          <a:blip r:embed="rId5"/>
          <a:stretch>
            <a:fillRect/>
          </a:stretch>
        </p:blipFill>
        <p:spPr>
          <a:xfrm>
            <a:off x="1250391" y="2577095"/>
            <a:ext cx="5239529" cy="3719529"/>
          </a:xfrm>
          <a:prstGeom prst="rect">
            <a:avLst/>
          </a:prstGeom>
        </p:spPr>
      </p:pic>
    </p:spTree>
    <p:extLst>
      <p:ext uri="{BB962C8B-B14F-4D97-AF65-F5344CB8AC3E}">
        <p14:creationId xmlns:p14="http://schemas.microsoft.com/office/powerpoint/2010/main" val="1585737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Types of Reimbursement Expenses</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smtClean="0"/>
              <a:pPr/>
              <a:t>7</a:t>
            </a:fld>
            <a:endParaRPr lang="en-US" dirty="0"/>
          </a:p>
        </p:txBody>
      </p:sp>
      <p:sp>
        <p:nvSpPr>
          <p:cNvPr id="8" name="TextBox 7"/>
          <p:cNvSpPr txBox="1"/>
          <p:nvPr/>
        </p:nvSpPr>
        <p:spPr>
          <a:xfrm>
            <a:off x="1714500" y="1411321"/>
            <a:ext cx="8763000" cy="4524315"/>
          </a:xfrm>
          <a:prstGeom prst="rect">
            <a:avLst/>
          </a:prstGeom>
          <a:noFill/>
        </p:spPr>
        <p:txBody>
          <a:bodyPr wrap="square" rtlCol="0">
            <a:spAutoFit/>
          </a:bodyPr>
          <a:lstStyle/>
          <a:p>
            <a:pPr marL="171450" indent="-171450">
              <a:buFont typeface="Arial" panose="020B0604020202020204" pitchFamily="34" charset="0"/>
              <a:buChar char="•"/>
            </a:pPr>
            <a:r>
              <a:rPr lang="en-US" sz="1600" dirty="0">
                <a:latin typeface="Century Gothic" panose="020B0502020202020204" pitchFamily="34" charset="0"/>
              </a:rPr>
              <a:t>Event registration for all </a:t>
            </a:r>
            <a:r>
              <a:rPr lang="en-US" sz="1600" b="1" dirty="0">
                <a:latin typeface="Century Gothic" panose="020B0502020202020204" pitchFamily="34" charset="0"/>
              </a:rPr>
              <a:t>APPROVED</a:t>
            </a:r>
            <a:r>
              <a:rPr lang="en-US" sz="1600" dirty="0">
                <a:latin typeface="Century Gothic" panose="020B0502020202020204" pitchFamily="34" charset="0"/>
              </a:rPr>
              <a:t> Pre-Conference Courses and Annual Training </a:t>
            </a:r>
          </a:p>
          <a:p>
            <a:pPr marL="171450" indent="-171450">
              <a:buFont typeface="Arial" panose="020B0604020202020204" pitchFamily="34" charset="0"/>
              <a:buChar char="•"/>
            </a:pPr>
            <a:endParaRPr lang="en-US" sz="1600" dirty="0">
              <a:latin typeface="Century Gothic" panose="020B0502020202020204" pitchFamily="34" charset="0"/>
            </a:endParaRPr>
          </a:p>
          <a:p>
            <a:pPr marL="171450" indent="-171450">
              <a:buFont typeface="Arial" panose="020B0604020202020204" pitchFamily="34" charset="0"/>
              <a:buChar char="•"/>
            </a:pPr>
            <a:r>
              <a:rPr lang="en-US" sz="1600" dirty="0">
                <a:latin typeface="Century Gothic" panose="020B0502020202020204" pitchFamily="34" charset="0"/>
              </a:rPr>
              <a:t>Hotel</a:t>
            </a:r>
          </a:p>
          <a:p>
            <a:pPr marL="171450" indent="-171450">
              <a:buFont typeface="Arial" panose="020B0604020202020204" pitchFamily="34" charset="0"/>
              <a:buChar char="•"/>
            </a:pPr>
            <a:endParaRPr lang="en-US" sz="1600" dirty="0">
              <a:latin typeface="Century Gothic" panose="020B0502020202020204" pitchFamily="34" charset="0"/>
            </a:endParaRPr>
          </a:p>
          <a:p>
            <a:pPr marL="171450" indent="-171450">
              <a:buFont typeface="Arial" panose="020B0604020202020204" pitchFamily="34" charset="0"/>
              <a:buChar char="•"/>
            </a:pPr>
            <a:r>
              <a:rPr lang="en-US" sz="1600" dirty="0">
                <a:latin typeface="Century Gothic" panose="020B0502020202020204" pitchFamily="34" charset="0"/>
              </a:rPr>
              <a:t>Parking (self-parking, </a:t>
            </a:r>
            <a:r>
              <a:rPr lang="en-US" sz="1600" u="sng" dirty="0">
                <a:latin typeface="Century Gothic" panose="020B0502020202020204" pitchFamily="34" charset="0"/>
              </a:rPr>
              <a:t>not valet</a:t>
            </a:r>
            <a:r>
              <a:rPr lang="en-US" sz="1600" dirty="0">
                <a:latin typeface="Century Gothic" panose="020B0502020202020204" pitchFamily="34" charset="0"/>
              </a:rPr>
              <a:t>)</a:t>
            </a:r>
          </a:p>
          <a:p>
            <a:pPr marL="171450" indent="-171450">
              <a:buFont typeface="Arial" panose="020B0604020202020204" pitchFamily="34" charset="0"/>
              <a:buChar char="•"/>
            </a:pPr>
            <a:endParaRPr lang="en-US" sz="1600" dirty="0">
              <a:latin typeface="Century Gothic" panose="020B0502020202020204" pitchFamily="34" charset="0"/>
            </a:endParaRPr>
          </a:p>
          <a:p>
            <a:pPr marL="171450" indent="-171450">
              <a:buFont typeface="Arial" panose="020B0604020202020204" pitchFamily="34" charset="0"/>
              <a:buChar char="•"/>
            </a:pPr>
            <a:r>
              <a:rPr lang="en-US" sz="1600" dirty="0">
                <a:latin typeface="Century Gothic" panose="020B0502020202020204" pitchFamily="34" charset="0"/>
              </a:rPr>
              <a:t>Transportation (airfare; car rental/gasoline; train, Uber; shuttle; taxi)</a:t>
            </a:r>
          </a:p>
          <a:p>
            <a:pPr marL="171450" indent="-171450">
              <a:buFont typeface="Arial" panose="020B0604020202020204" pitchFamily="34" charset="0"/>
              <a:buChar char="•"/>
            </a:pPr>
            <a:endParaRPr lang="en-US" sz="1600" dirty="0">
              <a:latin typeface="Century Gothic" panose="020B0502020202020204" pitchFamily="34" charset="0"/>
            </a:endParaRPr>
          </a:p>
          <a:p>
            <a:pPr marL="171450" indent="-171450">
              <a:buFont typeface="Arial" panose="020B0604020202020204" pitchFamily="34" charset="0"/>
              <a:buChar char="•"/>
            </a:pPr>
            <a:r>
              <a:rPr lang="en-US" sz="1600" dirty="0">
                <a:latin typeface="Century Gothic" panose="020B0502020202020204" pitchFamily="34" charset="0"/>
              </a:rPr>
              <a:t>Agency vehicles may not submit mileage, but may submit gas receipts</a:t>
            </a:r>
          </a:p>
          <a:p>
            <a:pPr marL="171450" indent="-171450">
              <a:buFont typeface="Arial" panose="020B0604020202020204" pitchFamily="34" charset="0"/>
              <a:buChar char="•"/>
            </a:pPr>
            <a:endParaRPr lang="en-US" sz="1600" dirty="0">
              <a:latin typeface="Century Gothic" panose="020B0502020202020204" pitchFamily="34" charset="0"/>
            </a:endParaRPr>
          </a:p>
          <a:p>
            <a:pPr marL="171450" indent="-171450">
              <a:buFont typeface="Arial" panose="020B0604020202020204" pitchFamily="34" charset="0"/>
              <a:buChar char="•"/>
            </a:pPr>
            <a:r>
              <a:rPr lang="en-US" sz="1600" dirty="0">
                <a:latin typeface="Century Gothic" panose="020B0502020202020204" pitchFamily="34" charset="0"/>
              </a:rPr>
              <a:t>Mileage can be reimbursed for personal vehicle use (map and written directions must be included)</a:t>
            </a:r>
          </a:p>
          <a:p>
            <a:pPr marL="171450" indent="-171450">
              <a:buFont typeface="Arial" panose="020B0604020202020204" pitchFamily="34" charset="0"/>
              <a:buChar char="•"/>
            </a:pPr>
            <a:endParaRPr lang="en-US" sz="1600" dirty="0">
              <a:latin typeface="Century Gothic" panose="020B0502020202020204" pitchFamily="34" charset="0"/>
            </a:endParaRPr>
          </a:p>
          <a:p>
            <a:pPr marL="171450" indent="-171450">
              <a:buFont typeface="Arial" panose="020B0604020202020204" pitchFamily="34" charset="0"/>
              <a:buChar char="•"/>
            </a:pPr>
            <a:r>
              <a:rPr lang="en-US" sz="1600" dirty="0">
                <a:latin typeface="Century Gothic" panose="020B0502020202020204" pitchFamily="34" charset="0"/>
              </a:rPr>
              <a:t>Meals (that are not included in the event according to the State published rate)</a:t>
            </a:r>
          </a:p>
          <a:p>
            <a:pPr marL="171450" indent="-171450">
              <a:buFont typeface="Arial" panose="020B0604020202020204" pitchFamily="34" charset="0"/>
              <a:buChar char="•"/>
            </a:pPr>
            <a:endParaRPr lang="en-US" sz="1600" dirty="0">
              <a:latin typeface="Century Gothic" panose="020B0502020202020204" pitchFamily="34" charset="0"/>
            </a:endParaRPr>
          </a:p>
          <a:p>
            <a:pPr marL="171450" indent="-171450">
              <a:buFont typeface="Arial" panose="020B0604020202020204" pitchFamily="34" charset="0"/>
              <a:buChar char="•"/>
            </a:pPr>
            <a:r>
              <a:rPr lang="en-US" sz="1600" dirty="0">
                <a:latin typeface="Century Gothic" panose="020B0502020202020204" pitchFamily="34" charset="0"/>
              </a:rPr>
              <a:t>Wages of event participation, not to exceed 8 hours per day, </a:t>
            </a:r>
            <a:r>
              <a:rPr lang="en-US" sz="1600" b="1" u="sng" dirty="0">
                <a:latin typeface="Century Gothic" panose="020B0502020202020204" pitchFamily="34" charset="0"/>
              </a:rPr>
              <a:t>no overtime</a:t>
            </a:r>
          </a:p>
          <a:p>
            <a:pPr marL="628650" lvl="1" indent="-171450">
              <a:buFont typeface="Arial" panose="020B0604020202020204" pitchFamily="34" charset="0"/>
              <a:buChar char="•"/>
            </a:pPr>
            <a:r>
              <a:rPr lang="en-US" sz="1600" dirty="0">
                <a:latin typeface="Century Gothic" panose="020B0502020202020204" pitchFamily="34" charset="0"/>
              </a:rPr>
              <a:t>Agency may pay overtime, however, this is not reimbursable using ATA funds.</a:t>
            </a:r>
          </a:p>
          <a:p>
            <a:r>
              <a:rPr lang="en-US" sz="1600" dirty="0">
                <a:latin typeface="Century Gothic" panose="020B0502020202020204" pitchFamily="34" charset="0"/>
              </a:rPr>
              <a:t> </a:t>
            </a:r>
          </a:p>
        </p:txBody>
      </p:sp>
    </p:spTree>
    <p:extLst>
      <p:ext uri="{BB962C8B-B14F-4D97-AF65-F5344CB8AC3E}">
        <p14:creationId xmlns:p14="http://schemas.microsoft.com/office/powerpoint/2010/main" val="3665130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No Third-Party Vendors</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smtClean="0"/>
              <a:pPr/>
              <a:t>8</a:t>
            </a:fld>
            <a:endParaRPr lang="en-US" dirty="0"/>
          </a:p>
        </p:txBody>
      </p:sp>
      <p:sp>
        <p:nvSpPr>
          <p:cNvPr id="8" name="TextBox 7"/>
          <p:cNvSpPr txBox="1"/>
          <p:nvPr/>
        </p:nvSpPr>
        <p:spPr>
          <a:xfrm>
            <a:off x="1714500" y="1143000"/>
            <a:ext cx="8763000"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Century Gothic" panose="020B0502020202020204" pitchFamily="34" charset="0"/>
              </a:rPr>
              <a:t>The State Controller's Office (SCO) has established strict requirements for reimbursement of employee travel paid to third party vendors. </a:t>
            </a:r>
          </a:p>
          <a:p>
            <a:pPr marL="342900" indent="-342900">
              <a:buFont typeface="Arial" panose="020B0604020202020204" pitchFamily="34" charset="0"/>
              <a:buChar char="•"/>
            </a:pPr>
            <a:endParaRPr lang="en-US" sz="2000" dirty="0">
              <a:latin typeface="Century Gothic" panose="020B0502020202020204" pitchFamily="34" charset="0"/>
            </a:endParaRPr>
          </a:p>
          <a:p>
            <a:pPr marL="342900" indent="-342900">
              <a:buFont typeface="Arial" panose="020B0604020202020204" pitchFamily="34" charset="0"/>
              <a:buChar char="•"/>
            </a:pPr>
            <a:r>
              <a:rPr lang="en-US" sz="2000" b="1" dirty="0">
                <a:latin typeface="Century Gothic" panose="020B0502020202020204" pitchFamily="34" charset="0"/>
              </a:rPr>
              <a:t>Third party vendors include, but are not limited to, Internet companies such as Air B&amp;B Priceline.com, Expedia.com, Travelocity.com, Hotels.com, etc. </a:t>
            </a:r>
            <a:r>
              <a:rPr lang="en-US" sz="2000" dirty="0">
                <a:latin typeface="Century Gothic" panose="020B0502020202020204" pitchFamily="34" charset="0"/>
              </a:rPr>
              <a:t>The California Department of Human Resources (</a:t>
            </a:r>
            <a:r>
              <a:rPr lang="en-US" sz="2000" dirty="0" err="1">
                <a:latin typeface="Century Gothic" panose="020B0502020202020204" pitchFamily="34" charset="0"/>
              </a:rPr>
              <a:t>CalHR</a:t>
            </a:r>
            <a:r>
              <a:rPr lang="en-US" sz="2000" dirty="0">
                <a:latin typeface="Century Gothic" panose="020B0502020202020204" pitchFamily="34" charset="0"/>
              </a:rPr>
              <a:t>) has strongly advised that State travelers use a Department of General Services (DGS) approved travel agency to make travel arrangements (Concur).  </a:t>
            </a:r>
          </a:p>
        </p:txBody>
      </p:sp>
    </p:spTree>
    <p:extLst>
      <p:ext uri="{BB962C8B-B14F-4D97-AF65-F5344CB8AC3E}">
        <p14:creationId xmlns:p14="http://schemas.microsoft.com/office/powerpoint/2010/main" val="1588553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7048" y="228604"/>
            <a:ext cx="9144000" cy="761999"/>
          </a:xfrm>
          <a:solidFill>
            <a:srgbClr val="003F78"/>
          </a:solidFill>
        </p:spPr>
        <p:txBody>
          <a:bodyPr>
            <a:normAutofit/>
          </a:bodyPr>
          <a:lstStyle/>
          <a:p>
            <a:r>
              <a:rPr lang="en-US" sz="2800" dirty="0">
                <a:solidFill>
                  <a:schemeClr val="bg1"/>
                </a:solidFill>
                <a:latin typeface="Century Gothic" panose="020B0502020202020204" pitchFamily="34" charset="0"/>
              </a:rPr>
              <a:t>TDe-290 Reimbursement Form</a:t>
            </a:r>
          </a:p>
        </p:txBody>
      </p:sp>
      <p:sp>
        <p:nvSpPr>
          <p:cNvPr id="4" name="Slide Number Placeholder 3"/>
          <p:cNvSpPr>
            <a:spLocks noGrp="1"/>
          </p:cNvSpPr>
          <p:nvPr>
            <p:ph type="sldNum" sz="quarter" idx="12"/>
          </p:nvPr>
        </p:nvSpPr>
        <p:spPr>
          <a:xfrm>
            <a:off x="8382000" y="6356354"/>
            <a:ext cx="457200" cy="365125"/>
          </a:xfrm>
        </p:spPr>
        <p:txBody>
          <a:bodyPr/>
          <a:lstStyle/>
          <a:p>
            <a:fld id="{D3113F1B-A2CF-FC45-B7BE-167078FD64DA}" type="slidenum">
              <a:rPr lang="en-US" smtClean="0"/>
              <a:pPr/>
              <a:t>9</a:t>
            </a:fld>
            <a:endParaRPr lang="en-US" dirty="0"/>
          </a:p>
        </p:txBody>
      </p:sp>
      <p:pic>
        <p:nvPicPr>
          <p:cNvPr id="2" name="Picture 1"/>
          <p:cNvPicPr>
            <a:picLocks noChangeAspect="1"/>
          </p:cNvPicPr>
          <p:nvPr/>
        </p:nvPicPr>
        <p:blipFill>
          <a:blip r:embed="rId2"/>
          <a:stretch>
            <a:fillRect/>
          </a:stretch>
        </p:blipFill>
        <p:spPr>
          <a:xfrm>
            <a:off x="1905000" y="1147106"/>
            <a:ext cx="3505200" cy="5104187"/>
          </a:xfrm>
          <a:prstGeom prst="rect">
            <a:avLst/>
          </a:prstGeom>
          <a:ln w="3175">
            <a:solidFill>
              <a:schemeClr val="tx1"/>
            </a:solidFill>
          </a:ln>
        </p:spPr>
      </p:pic>
      <p:pic>
        <p:nvPicPr>
          <p:cNvPr id="6" name="Picture 5"/>
          <p:cNvPicPr>
            <a:picLocks noChangeAspect="1"/>
          </p:cNvPicPr>
          <p:nvPr/>
        </p:nvPicPr>
        <p:blipFill>
          <a:blip r:embed="rId3"/>
          <a:stretch>
            <a:fillRect/>
          </a:stretch>
        </p:blipFill>
        <p:spPr>
          <a:xfrm>
            <a:off x="5791200" y="1147106"/>
            <a:ext cx="3369566" cy="4960001"/>
          </a:xfrm>
          <a:prstGeom prst="rect">
            <a:avLst/>
          </a:prstGeom>
          <a:ln w="3175">
            <a:solidFill>
              <a:schemeClr val="tx1"/>
            </a:solidFill>
          </a:ln>
        </p:spPr>
      </p:pic>
    </p:spTree>
    <p:extLst>
      <p:ext uri="{BB962C8B-B14F-4D97-AF65-F5344CB8AC3E}">
        <p14:creationId xmlns:p14="http://schemas.microsoft.com/office/powerpoint/2010/main" val="2376622510"/>
      </p:ext>
    </p:extLst>
  </p:cSld>
  <p:clrMapOvr>
    <a:masterClrMapping/>
  </p:clrMapOvr>
</p:sld>
</file>

<file path=ppt/theme/theme1.xml><?xml version="1.0" encoding="utf-8"?>
<a:theme xmlns:a="http://schemas.openxmlformats.org/drawingml/2006/main" name="CalOES_PPT_Template">
  <a:themeElements>
    <a:clrScheme name="Custom 1">
      <a:dk1>
        <a:sysClr val="windowText" lastClr="000000"/>
      </a:dk1>
      <a:lt1>
        <a:sysClr val="window" lastClr="FFFFFF"/>
      </a:lt1>
      <a:dk2>
        <a:srgbClr val="1F497D"/>
      </a:dk2>
      <a:lt2>
        <a:srgbClr val="EEECE1"/>
      </a:lt2>
      <a:accent1>
        <a:srgbClr val="001B6A"/>
      </a:accent1>
      <a:accent2>
        <a:srgbClr val="A20704"/>
      </a:accent2>
      <a:accent3>
        <a:srgbClr val="C19807"/>
      </a:accent3>
      <a:accent4>
        <a:srgbClr val="094800"/>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176401</TotalTime>
  <Words>1556</Words>
  <Application>Microsoft Office PowerPoint</Application>
  <PresentationFormat>Widescreen</PresentationFormat>
  <Paragraphs>282</Paragraphs>
  <Slides>51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Century Gothic</vt:lpstr>
      <vt:lpstr>Franklin Gothic Book</vt:lpstr>
      <vt:lpstr>Franklin Gothic Medium</vt:lpstr>
      <vt:lpstr>Source Sans Pro</vt:lpstr>
      <vt:lpstr>CalOES_PPT_Template</vt:lpstr>
      <vt:lpstr>State 9-1-1 Reimbursement  Guidelines  </vt:lpstr>
      <vt:lpstr>Presentation Overview</vt:lpstr>
      <vt:lpstr>Annual Training Allotment (ATA)</vt:lpstr>
      <vt:lpstr>Annual Training Allotment (ATA)</vt:lpstr>
      <vt:lpstr>What Trainings Are Reimbursable?</vt:lpstr>
      <vt:lpstr>What Trainings Are Reimbursable?</vt:lpstr>
      <vt:lpstr>Types of Reimbursement Expenses</vt:lpstr>
      <vt:lpstr>No Third-Party Vendors</vt:lpstr>
      <vt:lpstr>TDe-290 Reimbursement Form</vt:lpstr>
      <vt:lpstr>TDe-290 Reimbursement Form</vt:lpstr>
      <vt:lpstr>TDe-290 Reimbursement Form</vt:lpstr>
      <vt:lpstr>Personal Mileage</vt:lpstr>
      <vt:lpstr>TDe-290A Personal Milage</vt:lpstr>
      <vt:lpstr>Personal Mileage </vt:lpstr>
      <vt:lpstr>Mileage Reimbursement</vt:lpstr>
      <vt:lpstr>Airfare </vt:lpstr>
      <vt:lpstr>Airfare Receipt </vt:lpstr>
      <vt:lpstr>Rental Car </vt:lpstr>
      <vt:lpstr>Rental Car Receipt </vt:lpstr>
      <vt:lpstr>Allowable Reimbursable Expenses</vt:lpstr>
      <vt:lpstr>Uber/ Lyft </vt:lpstr>
      <vt:lpstr>Hotel </vt:lpstr>
      <vt:lpstr>Lodging Reimbursement</vt:lpstr>
      <vt:lpstr>Lodging Reimbursement</vt:lpstr>
      <vt:lpstr>Lodging Reimbursement Rates</vt:lpstr>
      <vt:lpstr>Registration</vt:lpstr>
      <vt:lpstr>Paid Registration </vt:lpstr>
      <vt:lpstr>Invoices</vt:lpstr>
      <vt:lpstr>Certificate of Completion</vt:lpstr>
      <vt:lpstr>Incidentals </vt:lpstr>
      <vt:lpstr>Meals </vt:lpstr>
      <vt:lpstr>Calculating Meals </vt:lpstr>
      <vt:lpstr>Meals &amp; Incidentals Expense</vt:lpstr>
      <vt:lpstr>Meals For Travels Lasting 24hrs</vt:lpstr>
      <vt:lpstr>Meals During Fractional Day Travel</vt:lpstr>
      <vt:lpstr>Wages </vt:lpstr>
      <vt:lpstr>TDe-290A  Wages </vt:lpstr>
      <vt:lpstr>TDe-290A Continued </vt:lpstr>
      <vt:lpstr>Parking </vt:lpstr>
      <vt:lpstr>Hotel Parking   </vt:lpstr>
      <vt:lpstr>Parking </vt:lpstr>
      <vt:lpstr>Airport Parking Receipt </vt:lpstr>
      <vt:lpstr>Total  </vt:lpstr>
      <vt:lpstr>Signature </vt:lpstr>
      <vt:lpstr>Completed Form </vt:lpstr>
      <vt:lpstr>Multiple People </vt:lpstr>
      <vt:lpstr>County Coordinator </vt:lpstr>
      <vt:lpstr>Reimbursement Policy</vt:lpstr>
      <vt:lpstr>ATA Approval Guidelines/Policies</vt:lpstr>
      <vt:lpstr>Reimbursement Links for Travel</vt:lpstr>
      <vt:lpstr>Questions? </vt:lpstr>
    </vt:vector>
  </TitlesOfParts>
  <Company>PSCO, California Technology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Dumetz, Paul</dc:creator>
  <cp:lastModifiedBy>Johnson, Carrie@CalOES</cp:lastModifiedBy>
  <cp:revision>791</cp:revision>
  <cp:lastPrinted>2022-02-16T21:01:02Z</cp:lastPrinted>
  <dcterms:created xsi:type="dcterms:W3CDTF">2015-11-11T18:30:42Z</dcterms:created>
  <dcterms:modified xsi:type="dcterms:W3CDTF">2023-05-23T20:57:36Z</dcterms:modified>
</cp:coreProperties>
</file>